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291" r:id="rId3"/>
    <p:sldId id="300" r:id="rId4"/>
    <p:sldId id="301" r:id="rId5"/>
    <p:sldId id="309" r:id="rId6"/>
    <p:sldId id="310" r:id="rId7"/>
    <p:sldId id="311" r:id="rId8"/>
    <p:sldId id="312" r:id="rId9"/>
    <p:sldId id="313" r:id="rId10"/>
    <p:sldId id="314" r:id="rId11"/>
    <p:sldId id="315" r:id="rId12"/>
    <p:sldId id="375" r:id="rId13"/>
    <p:sldId id="376" r:id="rId14"/>
    <p:sldId id="378" r:id="rId15"/>
    <p:sldId id="379"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35" r:id="rId30"/>
    <p:sldId id="329" r:id="rId31"/>
    <p:sldId id="330" r:id="rId32"/>
    <p:sldId id="331" r:id="rId33"/>
    <p:sldId id="336" r:id="rId34"/>
    <p:sldId id="381" r:id="rId35"/>
    <p:sldId id="332" r:id="rId36"/>
    <p:sldId id="337" r:id="rId37"/>
    <p:sldId id="333" r:id="rId38"/>
    <p:sldId id="334" r:id="rId39"/>
    <p:sldId id="339" r:id="rId40"/>
    <p:sldId id="338" r:id="rId41"/>
    <p:sldId id="340" r:id="rId42"/>
    <p:sldId id="341" r:id="rId43"/>
    <p:sldId id="342" r:id="rId44"/>
    <p:sldId id="343" r:id="rId45"/>
    <p:sldId id="347" r:id="rId46"/>
    <p:sldId id="348" r:id="rId47"/>
    <p:sldId id="349" r:id="rId48"/>
    <p:sldId id="344" r:id="rId49"/>
    <p:sldId id="345" r:id="rId50"/>
    <p:sldId id="350" r:id="rId51"/>
    <p:sldId id="351" r:id="rId52"/>
    <p:sldId id="353" r:id="rId53"/>
    <p:sldId id="380"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7" r:id="rId67"/>
    <p:sldId id="366" r:id="rId68"/>
    <p:sldId id="368" r:id="rId69"/>
    <p:sldId id="369" r:id="rId70"/>
    <p:sldId id="370" r:id="rId71"/>
    <p:sldId id="371" r:id="rId72"/>
    <p:sldId id="372" r:id="rId73"/>
    <p:sldId id="373" r:id="rId74"/>
    <p:sldId id="37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8628" autoAdjust="0"/>
    <p:restoredTop sz="94545"/>
  </p:normalViewPr>
  <p:slideViewPr>
    <p:cSldViewPr snapToGrid="0" snapToObjects="1">
      <p:cViewPr>
        <p:scale>
          <a:sx n="50" d="100"/>
          <a:sy n="50" d="100"/>
        </p:scale>
        <p:origin x="-90" y="-5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t>22-Apr-19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t>‹#›</a:t>
            </a:fld>
            <a:endParaRPr lang="en-US"/>
          </a:p>
        </p:txBody>
      </p:sp>
    </p:spTree>
    <p:extLst>
      <p:ext uri="{BB962C8B-B14F-4D97-AF65-F5344CB8AC3E}">
        <p14:creationId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a:t>
            </a:fld>
            <a:endParaRPr lang="en-US"/>
          </a:p>
        </p:txBody>
      </p:sp>
    </p:spTree>
    <p:extLst>
      <p:ext uri="{BB962C8B-B14F-4D97-AF65-F5344CB8AC3E}">
        <p14:creationId xmlns:p14="http://schemas.microsoft.com/office/powerpoint/2010/main" val="142801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9</a:t>
            </a:fld>
            <a:endParaRPr lang="en-US"/>
          </a:p>
        </p:txBody>
      </p:sp>
    </p:spTree>
    <p:extLst>
      <p:ext uri="{BB962C8B-B14F-4D97-AF65-F5344CB8AC3E}">
        <p14:creationId xmlns:p14="http://schemas.microsoft.com/office/powerpoint/2010/main" val="204657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10</a:t>
            </a:fld>
            <a:endParaRPr lang="en-US"/>
          </a:p>
        </p:txBody>
      </p:sp>
    </p:spTree>
    <p:extLst>
      <p:ext uri="{BB962C8B-B14F-4D97-AF65-F5344CB8AC3E}">
        <p14:creationId xmlns:p14="http://schemas.microsoft.com/office/powerpoint/2010/main" val="115662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11</a:t>
            </a:fld>
            <a:endParaRPr lang="en-US"/>
          </a:p>
        </p:txBody>
      </p:sp>
    </p:spTree>
    <p:extLst>
      <p:ext uri="{BB962C8B-B14F-4D97-AF65-F5344CB8AC3E}">
        <p14:creationId xmlns:p14="http://schemas.microsoft.com/office/powerpoint/2010/main" val="165167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43</a:t>
            </a:fld>
            <a:endParaRPr lang="en-US"/>
          </a:p>
        </p:txBody>
      </p:sp>
    </p:spTree>
    <p:extLst>
      <p:ext uri="{BB962C8B-B14F-4D97-AF65-F5344CB8AC3E}">
        <p14:creationId xmlns:p14="http://schemas.microsoft.com/office/powerpoint/2010/main" val="2289437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49</a:t>
            </a:fld>
            <a:endParaRPr lang="en-US"/>
          </a:p>
        </p:txBody>
      </p:sp>
    </p:spTree>
    <p:extLst>
      <p:ext uri="{BB962C8B-B14F-4D97-AF65-F5344CB8AC3E}">
        <p14:creationId xmlns:p14="http://schemas.microsoft.com/office/powerpoint/2010/main" val="13201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61</a:t>
            </a:fld>
            <a:endParaRPr lang="en-US"/>
          </a:p>
        </p:txBody>
      </p:sp>
    </p:spTree>
    <p:extLst>
      <p:ext uri="{BB962C8B-B14F-4D97-AF65-F5344CB8AC3E}">
        <p14:creationId xmlns:p14="http://schemas.microsoft.com/office/powerpoint/2010/main" val="108702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a:latin typeface="Arial Narrow" panose="020B0606020202030204" pitchFamily="34" charset="0"/>
              </a:rPr>
              <a:t>INDIAN INSTITUTE OF TECHNOLOGY </a:t>
            </a:r>
          </a:p>
          <a:p>
            <a:r>
              <a:rPr lang="en-US" b="1" dirty="0">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4713463" y="5282767"/>
            <a:ext cx="3607078" cy="1200329"/>
          </a:xfrm>
          <a:prstGeom prst="rect">
            <a:avLst/>
          </a:prstGeom>
          <a:noFill/>
        </p:spPr>
        <p:txBody>
          <a:bodyPr wrap="none" rtlCol="0">
            <a:spAutoFit/>
          </a:bodyPr>
          <a:lstStyle/>
          <a:p>
            <a:r>
              <a:rPr lang="en-US" sz="2400" b="1" dirty="0" err="1">
                <a:solidFill>
                  <a:srgbClr val="800080"/>
                </a:solidFill>
                <a:latin typeface="Arial Narrow" panose="020B0606020202030204" pitchFamily="34" charset="0"/>
              </a:rPr>
              <a:t>Sandip</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sandipc@cse.iitkgp.ernet.in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
        <p:nvSpPr>
          <p:cNvPr id="12" name="TextBox 11"/>
          <p:cNvSpPr txBox="1"/>
          <p:nvPr userDrawn="1"/>
        </p:nvSpPr>
        <p:spPr>
          <a:xfrm>
            <a:off x="80410" y="3646351"/>
            <a:ext cx="4056742" cy="707886"/>
          </a:xfrm>
          <a:prstGeom prst="rect">
            <a:avLst/>
          </a:prstGeom>
          <a:noFill/>
        </p:spPr>
        <p:txBody>
          <a:bodyPr wrap="square" rtlCol="0">
            <a:spAutoFit/>
          </a:bodyPr>
          <a:lstStyle/>
          <a:p>
            <a:r>
              <a:rPr lang="en-IN" sz="2000" b="1">
                <a:solidFill>
                  <a:srgbClr val="FF0000"/>
                </a:solidFill>
              </a:rPr>
              <a:t>Department </a:t>
            </a:r>
            <a:r>
              <a:rPr lang="en-IN" sz="2000" b="1" dirty="0">
                <a:solidFill>
                  <a:srgbClr val="FF0000"/>
                </a:solidFill>
              </a:rPr>
              <a:t>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dirty="0"/>
              <a:t>Title of the Presentation</a:t>
            </a:r>
          </a:p>
        </p:txBody>
      </p:sp>
    </p:spTree>
    <p:extLst>
      <p:ext uri="{BB962C8B-B14F-4D97-AF65-F5344CB8AC3E}">
        <p14:creationId xmlns:p14="http://schemas.microsoft.com/office/powerpoint/2010/main" val="15929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78419" y="1037063"/>
            <a:ext cx="11753385" cy="535258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306140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5554" y="1092820"/>
            <a:ext cx="2628900" cy="51622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68" y="1092819"/>
            <a:ext cx="8742556" cy="5084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Tree>
    <p:extLst>
      <p:ext uri="{BB962C8B-B14F-4D97-AF65-F5344CB8AC3E}">
        <p14:creationId xmlns:p14="http://schemas.microsoft.com/office/powerpoint/2010/main" val="727678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14909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Rectangle 7"/>
          <p:cNvSpPr/>
          <p:nvPr userDrawn="1"/>
        </p:nvSpPr>
        <p:spPr>
          <a:xfrm>
            <a:off x="-6350" y="1092820"/>
            <a:ext cx="12192000" cy="27886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4840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268" y="1037062"/>
            <a:ext cx="5852532"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037062"/>
            <a:ext cx="5770756"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20337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11" name="TextBox 10"/>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2"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53448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01049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3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06124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525817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ironbark.xtelco.com.au/subjects/DC/lectures/13/" TargetMode="External"/><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utorialspoint.com/data_communication_computer_network/data_link_control_and_protocols.htm" TargetMode="External"/><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3498"/>
            <a:ext cx="12192000" cy="637988"/>
          </a:xfrm>
        </p:spPr>
        <p:txBody>
          <a:bodyPr>
            <a:normAutofit/>
          </a:bodyPr>
          <a:lstStyle/>
          <a:p>
            <a:r>
              <a:rPr lang="en-US" dirty="0"/>
              <a:t>CS 31006: Computer Networks </a:t>
            </a:r>
            <a:r>
              <a:rPr lang="mr-IN" dirty="0"/>
              <a:t>–</a:t>
            </a:r>
            <a:r>
              <a:rPr lang="en-US" dirty="0"/>
              <a:t> Transport Layer Services</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651" y="1716841"/>
            <a:ext cx="6243638" cy="3216977"/>
          </a:xfrm>
          <a:prstGeom prst="rect">
            <a:avLst/>
          </a:prstGeom>
        </p:spPr>
      </p:pic>
    </p:spTree>
    <p:extLst>
      <p:ext uri="{BB962C8B-B14F-4D97-AF65-F5344CB8AC3E}">
        <p14:creationId xmlns:p14="http://schemas.microsoft.com/office/powerpoint/2010/main" val="1809983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9E68F60-7E1A-D246-8411-A5BF8ACA6ABA}"/>
              </a:ext>
            </a:extLst>
          </p:cNvPr>
          <p:cNvSpPr>
            <a:spLocks noGrp="1"/>
          </p:cNvSpPr>
          <p:nvPr>
            <p:ph idx="1"/>
          </p:nvPr>
        </p:nvSpPr>
        <p:spPr>
          <a:xfrm>
            <a:off x="0" y="1135010"/>
            <a:ext cx="12191999" cy="5349838"/>
          </a:xfrm>
        </p:spPr>
        <p:txBody>
          <a:bodyPr/>
          <a:lstStyle/>
          <a:p>
            <a:r>
              <a:rPr lang="en-US" b="1" dirty="0" err="1" smtClean="0"/>
              <a:t>Soln</a:t>
            </a:r>
            <a:r>
              <a:rPr lang="en-US" b="1" dirty="0" smtClean="0"/>
              <a:t> </a:t>
            </a:r>
            <a:r>
              <a:rPr lang="en-US" b="1" dirty="0"/>
              <a:t>3: Devise a mechanism to kill off aged packets that are still hobbling about (Restrict the packet lifetime) – Makes it possible to design a feasible solution</a:t>
            </a:r>
          </a:p>
          <a:p>
            <a:r>
              <a:rPr lang="en-US" dirty="0"/>
              <a:t>Three ways to restrict packet lifetime</a:t>
            </a:r>
          </a:p>
          <a:p>
            <a:pPr lvl="1"/>
            <a:r>
              <a:rPr lang="en-US" dirty="0"/>
              <a:t>Restricted Network Design – Prevents packets from looping (bound the maximum delay including congestion) </a:t>
            </a:r>
          </a:p>
          <a:p>
            <a:pPr lvl="1"/>
            <a:r>
              <a:rPr lang="en-US" b="1" dirty="0"/>
              <a:t>Putting a hop count in each packet – initialize to a maximum value and decrement each time the packet traverses a single hop (most feasible implementation)</a:t>
            </a:r>
          </a:p>
          <a:p>
            <a:pPr lvl="1"/>
            <a:r>
              <a:rPr lang="en-US" dirty="0"/>
              <a:t>Timestamping each packet – define the lifetime of a packet in the </a:t>
            </a:r>
            <a:r>
              <a:rPr lang="en-US" dirty="0" smtClean="0"/>
              <a:t>network =&gt; this needs </a:t>
            </a:r>
            <a:r>
              <a:rPr lang="en-US" dirty="0"/>
              <a:t>time synchronization across each </a:t>
            </a:r>
            <a:r>
              <a:rPr lang="en-US" dirty="0" smtClean="0"/>
              <a:t>router, in each system on the network; </a:t>
            </a:r>
            <a:r>
              <a:rPr lang="en-US" i="1" dirty="0" smtClean="0"/>
              <a:t>which is not possible since the hardware clocks of any two systems will definitely be a little different from each other, one of the unsolvable challenges in COMPUTER ARCHITECTURE</a:t>
            </a:r>
            <a:endParaRPr lang="en-US" i="1" dirty="0"/>
          </a:p>
          <a:p>
            <a:r>
              <a:rPr lang="en-US" b="1" dirty="0">
                <a:solidFill>
                  <a:srgbClr val="FF0000"/>
                </a:solidFill>
              </a:rPr>
              <a:t>Design Challenge: We need to guarantee not only that a packet is dead, but also that all acknowledgements to it are also dead</a:t>
            </a:r>
          </a:p>
        </p:txBody>
      </p:sp>
      <p:sp>
        <p:nvSpPr>
          <p:cNvPr id="3" name="Title 2">
            <a:extLst>
              <a:ext uri="{FF2B5EF4-FFF2-40B4-BE49-F238E27FC236}">
                <a16:creationId xmlns="" xmlns:a16="http://schemas.microsoft.com/office/drawing/2014/main" id="{33619FD8-69EA-6644-99E3-AB6DF2CCAF80}"/>
              </a:ext>
            </a:extLst>
          </p:cNvPr>
          <p:cNvSpPr>
            <a:spLocks noGrp="1"/>
          </p:cNvSpPr>
          <p:nvPr>
            <p:ph type="title"/>
          </p:nvPr>
        </p:nvSpPr>
        <p:spPr/>
        <p:txBody>
          <a:bodyPr/>
          <a:lstStyle/>
          <a:p>
            <a:r>
              <a:rPr lang="en-US" dirty="0"/>
              <a:t>Connection Establishment – Handling Delayed Duplicates</a:t>
            </a:r>
          </a:p>
        </p:txBody>
      </p:sp>
    </p:spTree>
    <p:extLst>
      <p:ext uri="{BB962C8B-B14F-4D97-AF65-F5344CB8AC3E}">
        <p14:creationId xmlns:p14="http://schemas.microsoft.com/office/powerpoint/2010/main" val="2047191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19A9FBB-68EC-FD4B-B04A-268EF23F8159}"/>
              </a:ext>
            </a:extLst>
          </p:cNvPr>
          <p:cNvSpPr>
            <a:spLocks noGrp="1"/>
          </p:cNvSpPr>
          <p:nvPr>
            <p:ph idx="1"/>
          </p:nvPr>
        </p:nvSpPr>
        <p:spPr>
          <a:xfrm>
            <a:off x="0" y="944825"/>
            <a:ext cx="12192000" cy="5742741"/>
          </a:xfrm>
        </p:spPr>
        <p:txBody>
          <a:bodyPr/>
          <a:lstStyle/>
          <a:p>
            <a:pPr>
              <a:spcBef>
                <a:spcPts val="0"/>
              </a:spcBef>
            </a:pPr>
            <a:r>
              <a:rPr lang="en-US" dirty="0"/>
              <a:t>Let us define a maximum packet lifetime T – If we </a:t>
            </a:r>
            <a:r>
              <a:rPr lang="en-US" dirty="0">
                <a:solidFill>
                  <a:srgbClr val="FF0000"/>
                </a:solidFill>
              </a:rPr>
              <a:t>wait a time T secs after a packet has been sent</a:t>
            </a:r>
            <a:r>
              <a:rPr lang="en-US" dirty="0"/>
              <a:t>, we can be sure that </a:t>
            </a:r>
            <a:r>
              <a:rPr lang="en-US" dirty="0">
                <a:solidFill>
                  <a:srgbClr val="FF0000"/>
                </a:solidFill>
              </a:rPr>
              <a:t>all traces of it </a:t>
            </a:r>
            <a:r>
              <a:rPr lang="en-US" dirty="0"/>
              <a:t>(packet and its acknowledgement) </a:t>
            </a:r>
            <a:r>
              <a:rPr lang="en-US" dirty="0">
                <a:solidFill>
                  <a:srgbClr val="FF0000"/>
                </a:solidFill>
              </a:rPr>
              <a:t>are now gone </a:t>
            </a:r>
            <a:endParaRPr lang="en-US" dirty="0"/>
          </a:p>
          <a:p>
            <a:pPr>
              <a:spcBef>
                <a:spcPts val="0"/>
              </a:spcBef>
            </a:pPr>
            <a:r>
              <a:rPr lang="en-US" dirty="0"/>
              <a:t>Rather than a physical clock (clock synchronization in the Internet is difficult to achieve), let us use a virtual clock – </a:t>
            </a:r>
            <a:r>
              <a:rPr lang="en-US" b="1" dirty="0"/>
              <a:t>sequence number generated based on the clock ticks </a:t>
            </a:r>
          </a:p>
          <a:p>
            <a:pPr>
              <a:spcBef>
                <a:spcPts val="0"/>
              </a:spcBef>
            </a:pPr>
            <a:r>
              <a:rPr lang="en-US" b="1" dirty="0"/>
              <a:t>Label segments with sequence numbers that will </a:t>
            </a:r>
            <a:r>
              <a:rPr lang="en-US" b="1" dirty="0">
                <a:solidFill>
                  <a:srgbClr val="FF0000"/>
                </a:solidFill>
              </a:rPr>
              <a:t>not be reused within T </a:t>
            </a:r>
            <a:r>
              <a:rPr lang="en-US" b="1" dirty="0" err="1">
                <a:solidFill>
                  <a:srgbClr val="FF0000"/>
                </a:solidFill>
              </a:rPr>
              <a:t>secs</a:t>
            </a:r>
            <a:r>
              <a:rPr lang="en-US" b="1" dirty="0" smtClean="0">
                <a:solidFill>
                  <a:srgbClr val="FF0000"/>
                </a:solidFill>
              </a:rPr>
              <a:t>.</a:t>
            </a:r>
            <a:endParaRPr lang="en-US" b="1" dirty="0"/>
          </a:p>
          <a:p>
            <a:pPr>
              <a:spcBef>
                <a:spcPts val="0"/>
              </a:spcBef>
            </a:pPr>
            <a:r>
              <a:rPr lang="en-US" dirty="0"/>
              <a:t>The period T and the rate of packets per second determine the size of the sequence number – </a:t>
            </a:r>
            <a:r>
              <a:rPr lang="en-US" b="1" dirty="0"/>
              <a:t>at most one packet with a given sequence number may be outstanding at any given time </a:t>
            </a:r>
            <a:r>
              <a:rPr lang="en-US" b="1" dirty="0" smtClean="0"/>
              <a:t>in the network</a:t>
            </a:r>
            <a:endParaRPr lang="en-US" sz="1600" b="1" dirty="0"/>
          </a:p>
          <a:p>
            <a:pPr marL="0" indent="0">
              <a:spcBef>
                <a:spcPts val="0"/>
              </a:spcBef>
              <a:buNone/>
            </a:pPr>
            <a:r>
              <a:rPr lang="en-US" sz="1600" dirty="0" smtClean="0"/>
              <a:t>So basically the way we are ensuring that we do not receive duplicates is -&gt; We first assign a Lifetime </a:t>
            </a:r>
            <a:r>
              <a:rPr lang="en-US" sz="1600" b="1" dirty="0" smtClean="0"/>
              <a:t>T </a:t>
            </a:r>
            <a:r>
              <a:rPr lang="en-US" sz="1600" dirty="0" smtClean="0"/>
              <a:t>to each Packet in the sense that after </a:t>
            </a:r>
            <a:r>
              <a:rPr lang="en-US" sz="1600" b="1" dirty="0" smtClean="0"/>
              <a:t>T</a:t>
            </a:r>
            <a:r>
              <a:rPr lang="en-US" sz="1600" dirty="0" smtClean="0"/>
              <a:t> time all the instances of that packet , itself or its acknowledgement roaming around in the network is rendered dead/irrelevant. How to do this ? </a:t>
            </a:r>
          </a:p>
          <a:p>
            <a:pPr marL="0" indent="0">
              <a:spcBef>
                <a:spcPts val="0"/>
              </a:spcBef>
              <a:buNone/>
            </a:pPr>
            <a:r>
              <a:rPr lang="en-US" sz="1600" dirty="0" smtClean="0"/>
              <a:t>So what we do is while generating packets, we use certain UNIQUE SEQUENCE NUMBERS to label the segments being sent. We ensure that in any interval of T time, there is at most one packet with a given sequence number -&gt; these sequence numbers can be thought to be the unique identifier of these packets. So a certain systematic routine will be followed in such a way that </a:t>
            </a:r>
            <a:r>
              <a:rPr lang="en-US" sz="1600" b="1" dirty="0" smtClean="0"/>
              <a:t>the Sequence number which we are expecting out of the packet will be known before hand even to the Receiving Side</a:t>
            </a:r>
            <a:r>
              <a:rPr lang="en-US" sz="1600" dirty="0" smtClean="0"/>
              <a:t>. So since the receiving sides already knows the sequence number of the intended packet, and we ensure that there is only one packet of a given sequence number during its lifetime, we more or less rule out the 									possibilities of a duplicate reaching the receiver.</a:t>
            </a:r>
            <a:endParaRPr lang="en-US" dirty="0" smtClean="0"/>
          </a:p>
        </p:txBody>
      </p:sp>
      <p:sp>
        <p:nvSpPr>
          <p:cNvPr id="3" name="Title 2">
            <a:extLst>
              <a:ext uri="{FF2B5EF4-FFF2-40B4-BE49-F238E27FC236}">
                <a16:creationId xmlns="" xmlns:a16="http://schemas.microsoft.com/office/drawing/2014/main" id="{20A9BC2F-82F4-8842-8A83-3B6B6360D4D1}"/>
              </a:ext>
            </a:extLst>
          </p:cNvPr>
          <p:cNvSpPr>
            <a:spLocks noGrp="1"/>
          </p:cNvSpPr>
          <p:nvPr>
            <p:ph type="title"/>
          </p:nvPr>
        </p:nvSpPr>
        <p:spPr/>
        <p:txBody>
          <a:bodyPr/>
          <a:lstStyle/>
          <a:p>
            <a:r>
              <a:rPr lang="en-US" dirty="0"/>
              <a:t>Connection Establishment – Handling Delayed Duplicates</a:t>
            </a:r>
          </a:p>
        </p:txBody>
      </p:sp>
    </p:spTree>
    <p:extLst>
      <p:ext uri="{BB962C8B-B14F-4D97-AF65-F5344CB8AC3E}">
        <p14:creationId xmlns:p14="http://schemas.microsoft.com/office/powerpoint/2010/main" val="1355357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18CDE28-DB59-B440-91D3-DC2A4F8A3C84}"/>
              </a:ext>
            </a:extLst>
          </p:cNvPr>
          <p:cNvSpPr>
            <a:spLocks noGrp="1"/>
          </p:cNvSpPr>
          <p:nvPr>
            <p:ph idx="1"/>
          </p:nvPr>
        </p:nvSpPr>
        <p:spPr>
          <a:xfrm>
            <a:off x="0" y="803264"/>
            <a:ext cx="12191999" cy="5724143"/>
          </a:xfrm>
        </p:spPr>
        <p:txBody>
          <a:bodyPr/>
          <a:lstStyle/>
          <a:p>
            <a:r>
              <a:rPr lang="en-US" b="1" dirty="0"/>
              <a:t>Two important requirements (</a:t>
            </a:r>
            <a:r>
              <a:rPr lang="en-US" b="1" i="1" dirty="0"/>
              <a:t>Tomlinson 1975, Selecting Sequence </a:t>
            </a:r>
            <a:r>
              <a:rPr lang="en-US" b="1" i="1" dirty="0" smtClean="0"/>
              <a:t>Numbers</a:t>
            </a:r>
            <a:r>
              <a:rPr lang="en-US" b="1" dirty="0" smtClean="0"/>
              <a:t>)</a:t>
            </a:r>
          </a:p>
          <a:p>
            <a:pPr marL="0" indent="0">
              <a:buNone/>
            </a:pPr>
            <a:endParaRPr lang="en-US" b="1" dirty="0" smtClean="0"/>
          </a:p>
          <a:p>
            <a:pPr lvl="1"/>
            <a:r>
              <a:rPr lang="en-US" b="1" dirty="0" smtClean="0"/>
              <a:t>Sequence </a:t>
            </a:r>
            <a:r>
              <a:rPr lang="en-US" b="1" dirty="0"/>
              <a:t>numbers must be chosen such that a particular sequence number never refers to more than one byte (for byte sequence numbers) at any one time </a:t>
            </a:r>
            <a:r>
              <a:rPr lang="en-US" b="1" dirty="0" smtClean="0"/>
              <a:t/>
            </a:r>
            <a:br>
              <a:rPr lang="en-US" b="1" dirty="0" smtClean="0"/>
            </a:br>
            <a:r>
              <a:rPr lang="en-US" b="1" dirty="0" smtClean="0"/>
              <a:t>(</a:t>
            </a:r>
            <a:r>
              <a:rPr lang="en-US" b="1" dirty="0">
                <a:solidFill>
                  <a:srgbClr val="0070C0"/>
                </a:solidFill>
              </a:rPr>
              <a:t>how to choose the initial sequence </a:t>
            </a:r>
            <a:r>
              <a:rPr lang="en-US" b="1" dirty="0" smtClean="0">
                <a:solidFill>
                  <a:srgbClr val="0070C0"/>
                </a:solidFill>
              </a:rPr>
              <a:t>numbe</a:t>
            </a:r>
            <a:r>
              <a:rPr lang="en-US" b="1" dirty="0" smtClean="0">
                <a:solidFill>
                  <a:srgbClr val="002060"/>
                </a:solidFill>
              </a:rPr>
              <a:t>r? </a:t>
            </a:r>
            <a:r>
              <a:rPr lang="en-US" b="1" dirty="0" smtClean="0"/>
              <a:t>) </a:t>
            </a:r>
            <a:endParaRPr lang="en-US" b="1" dirty="0"/>
          </a:p>
          <a:p>
            <a:pPr lvl="1"/>
            <a:r>
              <a:rPr lang="en-US" b="1" dirty="0" smtClean="0"/>
              <a:t>The </a:t>
            </a:r>
            <a:r>
              <a:rPr lang="en-US" b="1" dirty="0"/>
              <a:t>valid range of sequence numbers must be </a:t>
            </a:r>
            <a:r>
              <a:rPr lang="en-US" b="1" dirty="0">
                <a:solidFill>
                  <a:srgbClr val="FF0000"/>
                </a:solidFill>
              </a:rPr>
              <a:t>positively synchronized </a:t>
            </a:r>
            <a:r>
              <a:rPr lang="en-US" b="1" dirty="0"/>
              <a:t>between the sender and the receiver, whenever a connection is used </a:t>
            </a:r>
            <a:r>
              <a:rPr lang="en-US" b="1" dirty="0" smtClean="0"/>
              <a:t/>
            </a:r>
            <a:br>
              <a:rPr lang="en-US" b="1" dirty="0" smtClean="0"/>
            </a:br>
            <a:r>
              <a:rPr lang="en-US" b="1" dirty="0" smtClean="0"/>
              <a:t>(</a:t>
            </a:r>
            <a:r>
              <a:rPr lang="en-US" b="1" dirty="0">
                <a:solidFill>
                  <a:srgbClr val="0070C0"/>
                </a:solidFill>
              </a:rPr>
              <a:t>three way handshaking followed by the flow control mechanism – </a:t>
            </a:r>
            <a:r>
              <a:rPr lang="en-US" b="1" dirty="0" smtClean="0">
                <a:solidFill>
                  <a:srgbClr val="0070C0"/>
                </a:solidFill>
              </a:rPr>
              <a:t/>
            </a:r>
            <a:br>
              <a:rPr lang="en-US" b="1" dirty="0" smtClean="0">
                <a:solidFill>
                  <a:srgbClr val="0070C0"/>
                </a:solidFill>
              </a:rPr>
            </a:br>
            <a:r>
              <a:rPr lang="en-US" b="1" dirty="0" smtClean="0">
                <a:solidFill>
                  <a:srgbClr val="0070C0"/>
                </a:solidFill>
              </a:rPr>
              <a:t>once </a:t>
            </a:r>
            <a:r>
              <a:rPr lang="en-US" b="1" dirty="0">
                <a:solidFill>
                  <a:srgbClr val="0070C0"/>
                </a:solidFill>
              </a:rPr>
              <a:t>connection is established, only send the data with expected sequence numbers</a:t>
            </a:r>
            <a:r>
              <a:rPr lang="en-US" b="1" dirty="0"/>
              <a:t>) </a:t>
            </a:r>
            <a:r>
              <a:rPr lang="en-US" b="1" dirty="0" smtClean="0"/>
              <a:t/>
            </a:r>
            <a:br>
              <a:rPr lang="en-US" b="1" dirty="0" smtClean="0"/>
            </a:br>
            <a:endParaRPr lang="en-US" b="1" dirty="0" smtClean="0"/>
          </a:p>
          <a:p>
            <a:pPr marL="457200" lvl="1" indent="0">
              <a:buNone/>
            </a:pPr>
            <a:r>
              <a:rPr lang="en-US" sz="1600" dirty="0" smtClean="0"/>
              <a:t>So basically something like this that, ( SEE SC </a:t>
            </a:r>
            <a:r>
              <a:rPr lang="en-US" sz="1600" dirty="0" err="1" smtClean="0"/>
              <a:t>ka</a:t>
            </a:r>
            <a:r>
              <a:rPr lang="en-US" sz="1600" dirty="0" smtClean="0"/>
              <a:t> NPTEL </a:t>
            </a:r>
            <a:r>
              <a:rPr lang="en-US" sz="1600" dirty="0" err="1" smtClean="0"/>
              <a:t>wala</a:t>
            </a:r>
            <a:r>
              <a:rPr lang="en-US" sz="1600" dirty="0" smtClean="0"/>
              <a:t> Lecture Transcript </a:t>
            </a:r>
            <a:r>
              <a:rPr lang="en-US" sz="1600" dirty="0" err="1" smtClean="0"/>
              <a:t>ka</a:t>
            </a:r>
            <a:r>
              <a:rPr lang="en-US" sz="1600" dirty="0" smtClean="0"/>
              <a:t> page 19 ) </a:t>
            </a:r>
          </a:p>
          <a:p>
            <a:pPr marL="457200" lvl="1" indent="0">
              <a:buNone/>
            </a:pPr>
            <a:r>
              <a:rPr lang="en-US" sz="1600" dirty="0" smtClean="0"/>
              <a:t>The headache is to choose the INITIAL SEQUENCE NUMBER, because the Flow Control Algorithms </a:t>
            </a:r>
            <a:r>
              <a:rPr lang="en-US" sz="1600" dirty="0" err="1" smtClean="0"/>
              <a:t>etc</a:t>
            </a:r>
            <a:r>
              <a:rPr lang="en-US" sz="1600" dirty="0" smtClean="0"/>
              <a:t> kind of determine what the subsequent initial numbers are going to be. The sequence numbering we follow is byte by byte implying each byte being sent out in the network will have a unique sequence number to identify it, so each packet is like an array with the packet header = array name, base address and the number of the byte from the start will add to the base address to give the unique sequence number for that particular byte. </a:t>
            </a:r>
            <a:br>
              <a:rPr lang="en-US" sz="1600" dirty="0" smtClean="0"/>
            </a:br>
            <a:r>
              <a:rPr lang="en-US" sz="1600" dirty="0" smtClean="0"/>
              <a:t>We need to maintain standard protocol while doing this because on both sides the sequence numbers : generated and expected ; should be synchronized with each other else the intended packet number != received/generated packet number =&gt; FALSE ERROR.</a:t>
            </a:r>
            <a:endParaRPr lang="en-US" sz="1600" dirty="0"/>
          </a:p>
        </p:txBody>
      </p:sp>
      <p:sp>
        <p:nvSpPr>
          <p:cNvPr id="3" name="Title 2">
            <a:extLst>
              <a:ext uri="{FF2B5EF4-FFF2-40B4-BE49-F238E27FC236}">
                <a16:creationId xmlns="" xmlns:a16="http://schemas.microsoft.com/office/drawing/2014/main" id="{5BA798BA-CDC1-2C4D-9C32-34E9C395A03B}"/>
              </a:ext>
            </a:extLst>
          </p:cNvPr>
          <p:cNvSpPr>
            <a:spLocks noGrp="1"/>
          </p:cNvSpPr>
          <p:nvPr>
            <p:ph type="title"/>
          </p:nvPr>
        </p:nvSpPr>
        <p:spPr/>
        <p:txBody>
          <a:bodyPr/>
          <a:lstStyle/>
          <a:p>
            <a:r>
              <a:rPr lang="en-US" dirty="0"/>
              <a:t>Sequence Number Adjustment</a:t>
            </a:r>
          </a:p>
        </p:txBody>
      </p:sp>
    </p:spTree>
    <p:extLst>
      <p:ext uri="{BB962C8B-B14F-4D97-AF65-F5344CB8AC3E}">
        <p14:creationId xmlns:p14="http://schemas.microsoft.com/office/powerpoint/2010/main" val="790253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88CF3E1-560A-C848-B832-A53D8003CBCC}"/>
              </a:ext>
            </a:extLst>
          </p:cNvPr>
          <p:cNvSpPr>
            <a:spLocks noGrp="1"/>
          </p:cNvSpPr>
          <p:nvPr>
            <p:ph idx="1"/>
          </p:nvPr>
        </p:nvSpPr>
        <p:spPr>
          <a:xfrm>
            <a:off x="-114300" y="4579395"/>
            <a:ext cx="12430125" cy="421219"/>
          </a:xfrm>
        </p:spPr>
        <p:txBody>
          <a:bodyPr/>
          <a:lstStyle/>
          <a:p>
            <a:r>
              <a:rPr lang="en-US" dirty="0"/>
              <a:t>A Delayed duplicate packet of connection 1 can create a confusion for connection 2</a:t>
            </a:r>
          </a:p>
        </p:txBody>
      </p:sp>
      <p:sp>
        <p:nvSpPr>
          <p:cNvPr id="3" name="Title 2">
            <a:extLst>
              <a:ext uri="{FF2B5EF4-FFF2-40B4-BE49-F238E27FC236}">
                <a16:creationId xmlns="" xmlns:a16="http://schemas.microsoft.com/office/drawing/2014/main" id="{BA1DC16C-4D14-A846-84D9-C008DC6FE1E7}"/>
              </a:ext>
            </a:extLst>
          </p:cNvPr>
          <p:cNvSpPr>
            <a:spLocks noGrp="1"/>
          </p:cNvSpPr>
          <p:nvPr>
            <p:ph type="title"/>
          </p:nvPr>
        </p:nvSpPr>
        <p:spPr/>
        <p:txBody>
          <a:bodyPr/>
          <a:lstStyle/>
          <a:p>
            <a:r>
              <a:rPr lang="en-US" dirty="0"/>
              <a:t>Why Initial Sequence Number is Important </a:t>
            </a:r>
          </a:p>
        </p:txBody>
      </p:sp>
      <p:cxnSp>
        <p:nvCxnSpPr>
          <p:cNvPr id="7" name="Straight Arrow Connector 6">
            <a:extLst>
              <a:ext uri="{FF2B5EF4-FFF2-40B4-BE49-F238E27FC236}">
                <a16:creationId xmlns="" xmlns:a16="http://schemas.microsoft.com/office/drawing/2014/main" id="{C7BB7A87-B10E-6143-AC92-ECB58EDC2B97}"/>
              </a:ext>
            </a:extLst>
          </p:cNvPr>
          <p:cNvCxnSpPr/>
          <p:nvPr/>
        </p:nvCxnSpPr>
        <p:spPr>
          <a:xfrm flipV="1">
            <a:off x="3998563" y="1053885"/>
            <a:ext cx="0" cy="31926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869986"/>
            <a:ext cx="5548393" cy="3709409"/>
            <a:chOff x="3564610" y="1155746"/>
            <a:chExt cx="5548393" cy="3709409"/>
          </a:xfrm>
        </p:grpSpPr>
        <p:cxnSp>
          <p:nvCxnSpPr>
            <p:cNvPr id="5" name="Straight Arrow Connector 4">
              <a:extLst>
                <a:ext uri="{FF2B5EF4-FFF2-40B4-BE49-F238E27FC236}">
                  <a16:creationId xmlns="" xmlns:a16="http://schemas.microsoft.com/office/drawing/2014/main" id="{68ABE81B-8BF4-8A4A-87E6-1C122B5BD9CC}"/>
                </a:ext>
              </a:extLst>
            </p:cNvPr>
            <p:cNvCxnSpPr/>
            <p:nvPr/>
          </p:nvCxnSpPr>
          <p:spPr>
            <a:xfrm>
              <a:off x="4014061" y="4246536"/>
              <a:ext cx="509894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 xmlns:a16="http://schemas.microsoft.com/office/drawing/2014/main" id="{B958655D-0605-8247-8E7A-D0DB4834BAAE}"/>
                </a:ext>
              </a:extLst>
            </p:cNvPr>
            <p:cNvSpPr/>
            <p:nvPr/>
          </p:nvSpPr>
          <p:spPr>
            <a:xfrm>
              <a:off x="4014061" y="2643774"/>
              <a:ext cx="2789695" cy="1602762"/>
            </a:xfrm>
            <a:prstGeom prst="parallelogram">
              <a:avLst>
                <a:gd name="adj" fmla="val 8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 xmlns:a16="http://schemas.microsoft.com/office/drawing/2014/main" id="{2D2A6B26-57E3-B04E-ACA8-C21C8D99815B}"/>
                </a:ext>
              </a:extLst>
            </p:cNvPr>
            <p:cNvSpPr/>
            <p:nvPr/>
          </p:nvSpPr>
          <p:spPr>
            <a:xfrm>
              <a:off x="6037682" y="1365174"/>
              <a:ext cx="2929179" cy="1844298"/>
            </a:xfrm>
            <a:prstGeom prst="parallelogram">
              <a:avLst>
                <a:gd name="adj" fmla="val 79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 xmlns:a16="http://schemas.microsoft.com/office/drawing/2014/main" id="{422681D2-F1F0-5E44-B9A8-59E4BE7B6ED5}"/>
                </a:ext>
              </a:extLst>
            </p:cNvPr>
            <p:cNvCxnSpPr>
              <a:cxnSpLocks/>
            </p:cNvCxnSpPr>
            <p:nvPr/>
          </p:nvCxnSpPr>
          <p:spPr>
            <a:xfrm>
              <a:off x="4014061" y="4401519"/>
              <a:ext cx="139484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035DC738-EB78-1249-B312-7137AC6AE983}"/>
                </a:ext>
              </a:extLst>
            </p:cNvPr>
            <p:cNvSpPr txBox="1"/>
            <p:nvPr/>
          </p:nvSpPr>
          <p:spPr>
            <a:xfrm>
              <a:off x="3771266" y="4495823"/>
              <a:ext cx="1808124" cy="369332"/>
            </a:xfrm>
            <a:prstGeom prst="rect">
              <a:avLst/>
            </a:prstGeom>
            <a:noFill/>
          </p:spPr>
          <p:txBody>
            <a:bodyPr wrap="none" rtlCol="0">
              <a:spAutoFit/>
            </a:bodyPr>
            <a:lstStyle/>
            <a:p>
              <a:r>
                <a:rPr lang="en-US" b="1" dirty="0"/>
                <a:t>Packet Lifetime T</a:t>
              </a:r>
            </a:p>
          </p:txBody>
        </p:sp>
        <p:sp>
          <p:nvSpPr>
            <p:cNvPr id="17" name="TextBox 16">
              <a:extLst>
                <a:ext uri="{FF2B5EF4-FFF2-40B4-BE49-F238E27FC236}">
                  <a16:creationId xmlns="" xmlns:a16="http://schemas.microsoft.com/office/drawing/2014/main" id="{D59F55AF-ED90-824A-90FB-B853834AC7DE}"/>
                </a:ext>
              </a:extLst>
            </p:cNvPr>
            <p:cNvSpPr txBox="1"/>
            <p:nvPr/>
          </p:nvSpPr>
          <p:spPr>
            <a:xfrm>
              <a:off x="7090480" y="4311157"/>
              <a:ext cx="657552" cy="369332"/>
            </a:xfrm>
            <a:prstGeom prst="rect">
              <a:avLst/>
            </a:prstGeom>
            <a:noFill/>
          </p:spPr>
          <p:txBody>
            <a:bodyPr wrap="none" rtlCol="0">
              <a:spAutoFit/>
            </a:bodyPr>
            <a:lstStyle/>
            <a:p>
              <a:r>
                <a:rPr lang="en-US" b="1" dirty="0"/>
                <a:t>Time</a:t>
              </a:r>
            </a:p>
          </p:txBody>
        </p:sp>
        <p:sp>
          <p:nvSpPr>
            <p:cNvPr id="18" name="TextBox 17">
              <a:extLst>
                <a:ext uri="{FF2B5EF4-FFF2-40B4-BE49-F238E27FC236}">
                  <a16:creationId xmlns="" xmlns:a16="http://schemas.microsoft.com/office/drawing/2014/main" id="{C36E880A-C3AC-7145-B452-43B0B8E16F13}"/>
                </a:ext>
              </a:extLst>
            </p:cNvPr>
            <p:cNvSpPr txBox="1"/>
            <p:nvPr/>
          </p:nvSpPr>
          <p:spPr>
            <a:xfrm rot="16200000">
              <a:off x="2733421" y="2368370"/>
              <a:ext cx="2031710" cy="369332"/>
            </a:xfrm>
            <a:prstGeom prst="rect">
              <a:avLst/>
            </a:prstGeom>
            <a:noFill/>
          </p:spPr>
          <p:txBody>
            <a:bodyPr wrap="none" rtlCol="0">
              <a:spAutoFit/>
            </a:bodyPr>
            <a:lstStyle/>
            <a:p>
              <a:r>
                <a:rPr lang="en-US" b="1" dirty="0"/>
                <a:t>Sequence Numbers</a:t>
              </a:r>
            </a:p>
          </p:txBody>
        </p:sp>
        <p:sp>
          <p:nvSpPr>
            <p:cNvPr id="19" name="TextBox 18">
              <a:extLst>
                <a:ext uri="{FF2B5EF4-FFF2-40B4-BE49-F238E27FC236}">
                  <a16:creationId xmlns="" xmlns:a16="http://schemas.microsoft.com/office/drawing/2014/main" id="{48B3962E-9352-7242-9D40-98E7F85EA9E2}"/>
                </a:ext>
              </a:extLst>
            </p:cNvPr>
            <p:cNvSpPr txBox="1"/>
            <p:nvPr/>
          </p:nvSpPr>
          <p:spPr>
            <a:xfrm>
              <a:off x="4613245" y="3367971"/>
              <a:ext cx="1441420" cy="369332"/>
            </a:xfrm>
            <a:prstGeom prst="rect">
              <a:avLst/>
            </a:prstGeom>
            <a:noFill/>
          </p:spPr>
          <p:txBody>
            <a:bodyPr wrap="none" rtlCol="0">
              <a:spAutoFit/>
            </a:bodyPr>
            <a:lstStyle/>
            <a:p>
              <a:r>
                <a:rPr lang="en-US" b="1" dirty="0"/>
                <a:t>Connection 1</a:t>
              </a:r>
            </a:p>
          </p:txBody>
        </p:sp>
        <p:sp>
          <p:nvSpPr>
            <p:cNvPr id="20" name="TextBox 19">
              <a:extLst>
                <a:ext uri="{FF2B5EF4-FFF2-40B4-BE49-F238E27FC236}">
                  <a16:creationId xmlns="" xmlns:a16="http://schemas.microsoft.com/office/drawing/2014/main" id="{84AD2E28-CC8E-D04D-BC07-52B8ACF04219}"/>
                </a:ext>
              </a:extLst>
            </p:cNvPr>
            <p:cNvSpPr txBox="1"/>
            <p:nvPr/>
          </p:nvSpPr>
          <p:spPr>
            <a:xfrm>
              <a:off x="6709735" y="2085284"/>
              <a:ext cx="1441420" cy="369332"/>
            </a:xfrm>
            <a:prstGeom prst="rect">
              <a:avLst/>
            </a:prstGeom>
            <a:noFill/>
          </p:spPr>
          <p:txBody>
            <a:bodyPr wrap="none" rtlCol="0">
              <a:spAutoFit/>
            </a:bodyPr>
            <a:lstStyle/>
            <a:p>
              <a:r>
                <a:rPr lang="en-US" b="1" dirty="0"/>
                <a:t>Connection 2</a:t>
              </a:r>
            </a:p>
          </p:txBody>
        </p:sp>
        <p:cxnSp>
          <p:nvCxnSpPr>
            <p:cNvPr id="23" name="Straight Connector 22">
              <a:extLst>
                <a:ext uri="{FF2B5EF4-FFF2-40B4-BE49-F238E27FC236}">
                  <a16:creationId xmlns="" xmlns:a16="http://schemas.microsoft.com/office/drawing/2014/main" id="{53BBD21B-F30D-C843-907F-510A99717412}"/>
                </a:ext>
              </a:extLst>
            </p:cNvPr>
            <p:cNvCxnSpPr/>
            <p:nvPr/>
          </p:nvCxnSpPr>
          <p:spPr>
            <a:xfrm>
              <a:off x="5333955" y="1446817"/>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E813C33D-7E50-D044-98D0-E64EFEDA1831}"/>
                </a:ext>
              </a:extLst>
            </p:cNvPr>
            <p:cNvCxnSpPr/>
            <p:nvPr/>
          </p:nvCxnSpPr>
          <p:spPr>
            <a:xfrm>
              <a:off x="6054665" y="1446817"/>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689C04BA-BE85-784C-8173-AA739CFAA016}"/>
                </a:ext>
              </a:extLst>
            </p:cNvPr>
            <p:cNvSpPr txBox="1"/>
            <p:nvPr/>
          </p:nvSpPr>
          <p:spPr>
            <a:xfrm>
              <a:off x="4369039" y="1696011"/>
              <a:ext cx="1065541" cy="646331"/>
            </a:xfrm>
            <a:prstGeom prst="rect">
              <a:avLst/>
            </a:prstGeom>
            <a:noFill/>
          </p:spPr>
          <p:txBody>
            <a:bodyPr wrap="square" rtlCol="0">
              <a:spAutoFit/>
            </a:bodyPr>
            <a:lstStyle/>
            <a:p>
              <a:r>
                <a:rPr lang="en-US" b="1" dirty="0"/>
                <a:t>Conn 1 crashed</a:t>
              </a:r>
            </a:p>
          </p:txBody>
        </p:sp>
        <p:sp>
          <p:nvSpPr>
            <p:cNvPr id="26" name="TextBox 25">
              <a:extLst>
                <a:ext uri="{FF2B5EF4-FFF2-40B4-BE49-F238E27FC236}">
                  <a16:creationId xmlns="" xmlns:a16="http://schemas.microsoft.com/office/drawing/2014/main" id="{E14F8C52-AA7E-6541-AF2F-F1F0B20B1EDE}"/>
                </a:ext>
              </a:extLst>
            </p:cNvPr>
            <p:cNvSpPr txBox="1"/>
            <p:nvPr/>
          </p:nvSpPr>
          <p:spPr>
            <a:xfrm>
              <a:off x="6059640" y="1155746"/>
              <a:ext cx="1295796" cy="646331"/>
            </a:xfrm>
            <a:prstGeom prst="rect">
              <a:avLst/>
            </a:prstGeom>
            <a:noFill/>
          </p:spPr>
          <p:txBody>
            <a:bodyPr wrap="square" rtlCol="0">
              <a:spAutoFit/>
            </a:bodyPr>
            <a:lstStyle/>
            <a:p>
              <a:r>
                <a:rPr lang="en-US" b="1" dirty="0"/>
                <a:t>Conn 2 initialized</a:t>
              </a:r>
            </a:p>
          </p:txBody>
        </p:sp>
        <p:cxnSp>
          <p:nvCxnSpPr>
            <p:cNvPr id="28" name="Straight Connector 27">
              <a:extLst>
                <a:ext uri="{FF2B5EF4-FFF2-40B4-BE49-F238E27FC236}">
                  <a16:creationId xmlns="" xmlns:a16="http://schemas.microsoft.com/office/drawing/2014/main" id="{6CE264DC-18F3-9344-BF5D-5A5A5856C705}"/>
                </a:ext>
              </a:extLst>
            </p:cNvPr>
            <p:cNvCxnSpPr>
              <a:cxnSpLocks/>
            </p:cNvCxnSpPr>
            <p:nvPr/>
          </p:nvCxnSpPr>
          <p:spPr>
            <a:xfrm flipV="1">
              <a:off x="4014061" y="2643774"/>
              <a:ext cx="1319894" cy="1602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63F48C3F-145E-1D42-AB3B-D1A4431AC096}"/>
                </a:ext>
              </a:extLst>
            </p:cNvPr>
            <p:cNvCxnSpPr>
              <a:cxnSpLocks/>
              <a:endCxn id="13" idx="0"/>
            </p:cNvCxnSpPr>
            <p:nvPr/>
          </p:nvCxnSpPr>
          <p:spPr>
            <a:xfrm flipV="1">
              <a:off x="6037681" y="1370044"/>
              <a:ext cx="1464591" cy="1854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 xmlns:a16="http://schemas.microsoft.com/office/drawing/2014/main" id="{B8C50697-780B-8C46-A30A-20F51D356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4133" y="2168796"/>
              <a:ext cx="630638" cy="630638"/>
            </a:xfrm>
            <a:prstGeom prst="rect">
              <a:avLst/>
            </a:prstGeom>
          </p:spPr>
        </p:pic>
      </p:grpSp>
      <p:sp>
        <p:nvSpPr>
          <p:cNvPr id="4" name="TextBox 3"/>
          <p:cNvSpPr txBox="1"/>
          <p:nvPr/>
        </p:nvSpPr>
        <p:spPr>
          <a:xfrm>
            <a:off x="0" y="5000614"/>
            <a:ext cx="12192000" cy="1477328"/>
          </a:xfrm>
          <a:prstGeom prst="rect">
            <a:avLst/>
          </a:prstGeom>
          <a:noFill/>
        </p:spPr>
        <p:txBody>
          <a:bodyPr wrap="square" rtlCol="0">
            <a:spAutoFit/>
          </a:bodyPr>
          <a:lstStyle/>
          <a:p>
            <a:r>
              <a:rPr lang="en-US" dirty="0" smtClean="0"/>
              <a:t>What’s the notion of a delayed duplicate in this Sequence Number </a:t>
            </a:r>
            <a:r>
              <a:rPr lang="en-US" dirty="0" err="1" smtClean="0"/>
              <a:t>wala</a:t>
            </a:r>
            <a:r>
              <a:rPr lang="en-US" dirty="0" smtClean="0"/>
              <a:t> paradigm ?</a:t>
            </a:r>
          </a:p>
          <a:p>
            <a:r>
              <a:rPr lang="en-US" dirty="0" smtClean="0"/>
              <a:t>I guess duplicates are generated in case the first time packet which was sent was not acknowledged back by the receiver. </a:t>
            </a:r>
            <a:r>
              <a:rPr lang="en-US" dirty="0" smtClean="0"/>
              <a:t/>
            </a:r>
            <a:br>
              <a:rPr lang="en-US" dirty="0" smtClean="0"/>
            </a:br>
            <a:r>
              <a:rPr lang="en-US" dirty="0" smtClean="0"/>
              <a:t>In </a:t>
            </a:r>
            <a:r>
              <a:rPr lang="en-US" dirty="0" smtClean="0"/>
              <a:t>that case since we have to send the same packet again we SHALL use the same sequence number et al because they are affectively the same data packet. </a:t>
            </a:r>
            <a:r>
              <a:rPr lang="en-US" dirty="0" smtClean="0"/>
              <a:t/>
            </a:r>
            <a:br>
              <a:rPr lang="en-US" dirty="0" smtClean="0"/>
            </a:br>
            <a:r>
              <a:rPr lang="en-US" dirty="0" smtClean="0"/>
              <a:t>TWO </a:t>
            </a:r>
            <a:r>
              <a:rPr lang="en-US" dirty="0" smtClean="0"/>
              <a:t>DIFFERENT PACKETS should NEVER HAVE THE SAME SEQUENCE NUMBER in the network within their intersecting lifetimes.</a:t>
            </a:r>
            <a:endParaRPr lang="en-US" dirty="0"/>
          </a:p>
        </p:txBody>
      </p:sp>
      <p:sp>
        <p:nvSpPr>
          <p:cNvPr id="8" name="TextBox 7"/>
          <p:cNvSpPr txBox="1"/>
          <p:nvPr/>
        </p:nvSpPr>
        <p:spPr>
          <a:xfrm>
            <a:off x="5548392" y="1053885"/>
            <a:ext cx="6643607" cy="1200329"/>
          </a:xfrm>
          <a:prstGeom prst="rect">
            <a:avLst/>
          </a:prstGeom>
          <a:noFill/>
        </p:spPr>
        <p:txBody>
          <a:bodyPr wrap="square" rtlCol="0">
            <a:spAutoFit/>
          </a:bodyPr>
          <a:lstStyle/>
          <a:p>
            <a:r>
              <a:rPr lang="en-US" dirty="0" smtClean="0"/>
              <a:t>The sequence numbers increase with time at a rate equal to the rate of packet//byte generation. The faster the data//packets are being generated, the more rapid the increase in the Sequence Numbers shall be. </a:t>
            </a:r>
            <a:endParaRPr lang="en-US" dirty="0"/>
          </a:p>
        </p:txBody>
      </p:sp>
    </p:spTree>
    <p:extLst>
      <p:ext uri="{BB962C8B-B14F-4D97-AF65-F5344CB8AC3E}">
        <p14:creationId xmlns:p14="http://schemas.microsoft.com/office/powerpoint/2010/main" val="8666498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A1DC16C-4D14-A846-84D9-C008DC6FE1E7}"/>
              </a:ext>
            </a:extLst>
          </p:cNvPr>
          <p:cNvSpPr>
            <a:spLocks noGrp="1"/>
          </p:cNvSpPr>
          <p:nvPr>
            <p:ph type="title"/>
          </p:nvPr>
        </p:nvSpPr>
        <p:spPr>
          <a:xfrm>
            <a:off x="0" y="9145"/>
            <a:ext cx="12192000" cy="850392"/>
          </a:xfrm>
        </p:spPr>
        <p:txBody>
          <a:bodyPr/>
          <a:lstStyle/>
          <a:p>
            <a:r>
              <a:rPr lang="en-US" dirty="0"/>
              <a:t>What We Ideally Want? Or …</a:t>
            </a:r>
          </a:p>
        </p:txBody>
      </p:sp>
      <p:grpSp>
        <p:nvGrpSpPr>
          <p:cNvPr id="2" name="Group 1"/>
          <p:cNvGrpSpPr/>
          <p:nvPr/>
        </p:nvGrpSpPr>
        <p:grpSpPr>
          <a:xfrm>
            <a:off x="6352953" y="1876789"/>
            <a:ext cx="5548393" cy="3811270"/>
            <a:chOff x="3797084" y="2107770"/>
            <a:chExt cx="5548393" cy="3811270"/>
          </a:xfrm>
        </p:grpSpPr>
        <p:cxnSp>
          <p:nvCxnSpPr>
            <p:cNvPr id="5" name="Straight Arrow Connector 4">
              <a:extLst>
                <a:ext uri="{FF2B5EF4-FFF2-40B4-BE49-F238E27FC236}">
                  <a16:creationId xmlns="" xmlns:a16="http://schemas.microsoft.com/office/drawing/2014/main" id="{68ABE81B-8BF4-8A4A-87E6-1C122B5BD9CC}"/>
                </a:ext>
              </a:extLst>
            </p:cNvPr>
            <p:cNvCxnSpPr/>
            <p:nvPr/>
          </p:nvCxnSpPr>
          <p:spPr>
            <a:xfrm>
              <a:off x="4246535" y="5300421"/>
              <a:ext cx="509894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C7BB7A87-B10E-6143-AC92-ECB58EDC2B97}"/>
                </a:ext>
              </a:extLst>
            </p:cNvPr>
            <p:cNvCxnSpPr/>
            <p:nvPr/>
          </p:nvCxnSpPr>
          <p:spPr>
            <a:xfrm flipV="1">
              <a:off x="4231037" y="2107770"/>
              <a:ext cx="0" cy="31926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 xmlns:a16="http://schemas.microsoft.com/office/drawing/2014/main" id="{B958655D-0605-8247-8E7A-D0DB4834BAAE}"/>
                </a:ext>
              </a:extLst>
            </p:cNvPr>
            <p:cNvSpPr/>
            <p:nvPr/>
          </p:nvSpPr>
          <p:spPr>
            <a:xfrm>
              <a:off x="4246535" y="3697659"/>
              <a:ext cx="2789695" cy="1602762"/>
            </a:xfrm>
            <a:prstGeom prst="parallelogram">
              <a:avLst>
                <a:gd name="adj" fmla="val 8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 xmlns:a16="http://schemas.microsoft.com/office/drawing/2014/main" id="{2D2A6B26-57E3-B04E-ACA8-C21C8D99815B}"/>
                </a:ext>
              </a:extLst>
            </p:cNvPr>
            <p:cNvSpPr/>
            <p:nvPr/>
          </p:nvSpPr>
          <p:spPr>
            <a:xfrm>
              <a:off x="6358790" y="2980087"/>
              <a:ext cx="2929179" cy="1844298"/>
            </a:xfrm>
            <a:prstGeom prst="parallelogram">
              <a:avLst>
                <a:gd name="adj" fmla="val 79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 xmlns:a16="http://schemas.microsoft.com/office/drawing/2014/main" id="{422681D2-F1F0-5E44-B9A8-59E4BE7B6ED5}"/>
                </a:ext>
              </a:extLst>
            </p:cNvPr>
            <p:cNvCxnSpPr>
              <a:cxnSpLocks/>
            </p:cNvCxnSpPr>
            <p:nvPr/>
          </p:nvCxnSpPr>
          <p:spPr>
            <a:xfrm>
              <a:off x="4246535" y="5455404"/>
              <a:ext cx="139484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035DC738-EB78-1249-B312-7137AC6AE983}"/>
                </a:ext>
              </a:extLst>
            </p:cNvPr>
            <p:cNvSpPr txBox="1"/>
            <p:nvPr/>
          </p:nvSpPr>
          <p:spPr>
            <a:xfrm>
              <a:off x="4003740" y="5549708"/>
              <a:ext cx="1808124" cy="369332"/>
            </a:xfrm>
            <a:prstGeom prst="rect">
              <a:avLst/>
            </a:prstGeom>
            <a:noFill/>
          </p:spPr>
          <p:txBody>
            <a:bodyPr wrap="none" rtlCol="0">
              <a:spAutoFit/>
            </a:bodyPr>
            <a:lstStyle/>
            <a:p>
              <a:r>
                <a:rPr lang="en-US" b="1" dirty="0"/>
                <a:t>Packet Lifetime T</a:t>
              </a:r>
            </a:p>
          </p:txBody>
        </p:sp>
        <p:sp>
          <p:nvSpPr>
            <p:cNvPr id="17" name="TextBox 16">
              <a:extLst>
                <a:ext uri="{FF2B5EF4-FFF2-40B4-BE49-F238E27FC236}">
                  <a16:creationId xmlns="" xmlns:a16="http://schemas.microsoft.com/office/drawing/2014/main" id="{D59F55AF-ED90-824A-90FB-B853834AC7DE}"/>
                </a:ext>
              </a:extLst>
            </p:cNvPr>
            <p:cNvSpPr txBox="1"/>
            <p:nvPr/>
          </p:nvSpPr>
          <p:spPr>
            <a:xfrm>
              <a:off x="7322954" y="5365042"/>
              <a:ext cx="657552" cy="369332"/>
            </a:xfrm>
            <a:prstGeom prst="rect">
              <a:avLst/>
            </a:prstGeom>
            <a:noFill/>
          </p:spPr>
          <p:txBody>
            <a:bodyPr wrap="none" rtlCol="0">
              <a:spAutoFit/>
            </a:bodyPr>
            <a:lstStyle/>
            <a:p>
              <a:r>
                <a:rPr lang="en-US" b="1" dirty="0"/>
                <a:t>Time</a:t>
              </a:r>
            </a:p>
          </p:txBody>
        </p:sp>
        <p:sp>
          <p:nvSpPr>
            <p:cNvPr id="18" name="TextBox 17">
              <a:extLst>
                <a:ext uri="{FF2B5EF4-FFF2-40B4-BE49-F238E27FC236}">
                  <a16:creationId xmlns="" xmlns:a16="http://schemas.microsoft.com/office/drawing/2014/main" id="{C36E880A-C3AC-7145-B452-43B0B8E16F13}"/>
                </a:ext>
              </a:extLst>
            </p:cNvPr>
            <p:cNvSpPr txBox="1"/>
            <p:nvPr/>
          </p:nvSpPr>
          <p:spPr>
            <a:xfrm rot="16200000">
              <a:off x="2965895" y="3422255"/>
              <a:ext cx="2031710" cy="369332"/>
            </a:xfrm>
            <a:prstGeom prst="rect">
              <a:avLst/>
            </a:prstGeom>
            <a:noFill/>
          </p:spPr>
          <p:txBody>
            <a:bodyPr wrap="none" rtlCol="0">
              <a:spAutoFit/>
            </a:bodyPr>
            <a:lstStyle/>
            <a:p>
              <a:r>
                <a:rPr lang="en-US" b="1" dirty="0"/>
                <a:t>Sequence Numbers</a:t>
              </a:r>
            </a:p>
          </p:txBody>
        </p:sp>
        <p:sp>
          <p:nvSpPr>
            <p:cNvPr id="19" name="TextBox 18">
              <a:extLst>
                <a:ext uri="{FF2B5EF4-FFF2-40B4-BE49-F238E27FC236}">
                  <a16:creationId xmlns="" xmlns:a16="http://schemas.microsoft.com/office/drawing/2014/main" id="{48B3962E-9352-7242-9D40-98E7F85EA9E2}"/>
                </a:ext>
              </a:extLst>
            </p:cNvPr>
            <p:cNvSpPr txBox="1"/>
            <p:nvPr/>
          </p:nvSpPr>
          <p:spPr>
            <a:xfrm>
              <a:off x="4845719" y="4421856"/>
              <a:ext cx="1441420" cy="369332"/>
            </a:xfrm>
            <a:prstGeom prst="rect">
              <a:avLst/>
            </a:prstGeom>
            <a:noFill/>
          </p:spPr>
          <p:txBody>
            <a:bodyPr wrap="none" rtlCol="0">
              <a:spAutoFit/>
            </a:bodyPr>
            <a:lstStyle/>
            <a:p>
              <a:r>
                <a:rPr lang="en-US" b="1" dirty="0"/>
                <a:t>Connection 1</a:t>
              </a:r>
            </a:p>
          </p:txBody>
        </p:sp>
        <p:sp>
          <p:nvSpPr>
            <p:cNvPr id="20" name="TextBox 19">
              <a:extLst>
                <a:ext uri="{FF2B5EF4-FFF2-40B4-BE49-F238E27FC236}">
                  <a16:creationId xmlns="" xmlns:a16="http://schemas.microsoft.com/office/drawing/2014/main" id="{84AD2E28-CC8E-D04D-BC07-52B8ACF04219}"/>
                </a:ext>
              </a:extLst>
            </p:cNvPr>
            <p:cNvSpPr txBox="1"/>
            <p:nvPr/>
          </p:nvSpPr>
          <p:spPr>
            <a:xfrm>
              <a:off x="7124719" y="3637674"/>
              <a:ext cx="1441420" cy="369332"/>
            </a:xfrm>
            <a:prstGeom prst="rect">
              <a:avLst/>
            </a:prstGeom>
            <a:noFill/>
          </p:spPr>
          <p:txBody>
            <a:bodyPr wrap="none" rtlCol="0">
              <a:spAutoFit/>
            </a:bodyPr>
            <a:lstStyle/>
            <a:p>
              <a:r>
                <a:rPr lang="en-US" b="1" dirty="0"/>
                <a:t>Connection 2</a:t>
              </a:r>
            </a:p>
          </p:txBody>
        </p:sp>
        <p:cxnSp>
          <p:nvCxnSpPr>
            <p:cNvPr id="23" name="Straight Connector 22">
              <a:extLst>
                <a:ext uri="{FF2B5EF4-FFF2-40B4-BE49-F238E27FC236}">
                  <a16:creationId xmlns="" xmlns:a16="http://schemas.microsoft.com/office/drawing/2014/main" id="{53BBD21B-F30D-C843-907F-510A99717412}"/>
                </a:ext>
              </a:extLst>
            </p:cNvPr>
            <p:cNvCxnSpPr/>
            <p:nvPr/>
          </p:nvCxnSpPr>
          <p:spPr>
            <a:xfrm>
              <a:off x="5566429" y="2500702"/>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E813C33D-7E50-D044-98D0-E64EFEDA1831}"/>
                </a:ext>
              </a:extLst>
            </p:cNvPr>
            <p:cNvCxnSpPr/>
            <p:nvPr/>
          </p:nvCxnSpPr>
          <p:spPr>
            <a:xfrm>
              <a:off x="6358789" y="2500702"/>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689C04BA-BE85-784C-8173-AA739CFAA016}"/>
                </a:ext>
              </a:extLst>
            </p:cNvPr>
            <p:cNvSpPr txBox="1"/>
            <p:nvPr/>
          </p:nvSpPr>
          <p:spPr>
            <a:xfrm>
              <a:off x="4601513" y="2749896"/>
              <a:ext cx="1065541" cy="646331"/>
            </a:xfrm>
            <a:prstGeom prst="rect">
              <a:avLst/>
            </a:prstGeom>
            <a:noFill/>
          </p:spPr>
          <p:txBody>
            <a:bodyPr wrap="square" rtlCol="0">
              <a:spAutoFit/>
            </a:bodyPr>
            <a:lstStyle/>
            <a:p>
              <a:r>
                <a:rPr lang="en-US" b="1" dirty="0"/>
                <a:t>Conn 1 crashed</a:t>
              </a:r>
            </a:p>
          </p:txBody>
        </p:sp>
        <p:sp>
          <p:nvSpPr>
            <p:cNvPr id="26" name="TextBox 25">
              <a:extLst>
                <a:ext uri="{FF2B5EF4-FFF2-40B4-BE49-F238E27FC236}">
                  <a16:creationId xmlns="" xmlns:a16="http://schemas.microsoft.com/office/drawing/2014/main" id="{E14F8C52-AA7E-6541-AF2F-F1F0B20B1EDE}"/>
                </a:ext>
              </a:extLst>
            </p:cNvPr>
            <p:cNvSpPr txBox="1"/>
            <p:nvPr/>
          </p:nvSpPr>
          <p:spPr>
            <a:xfrm>
              <a:off x="6464285" y="2530873"/>
              <a:ext cx="1295796" cy="646331"/>
            </a:xfrm>
            <a:prstGeom prst="rect">
              <a:avLst/>
            </a:prstGeom>
            <a:noFill/>
          </p:spPr>
          <p:txBody>
            <a:bodyPr wrap="square" rtlCol="0">
              <a:spAutoFit/>
            </a:bodyPr>
            <a:lstStyle/>
            <a:p>
              <a:r>
                <a:rPr lang="en-US" b="1" dirty="0"/>
                <a:t>Conn 2 initialized</a:t>
              </a:r>
            </a:p>
          </p:txBody>
        </p:sp>
        <p:cxnSp>
          <p:nvCxnSpPr>
            <p:cNvPr id="28" name="Straight Connector 27">
              <a:extLst>
                <a:ext uri="{FF2B5EF4-FFF2-40B4-BE49-F238E27FC236}">
                  <a16:creationId xmlns="" xmlns:a16="http://schemas.microsoft.com/office/drawing/2014/main" id="{6CE264DC-18F3-9344-BF5D-5A5A5856C705}"/>
                </a:ext>
              </a:extLst>
            </p:cNvPr>
            <p:cNvCxnSpPr>
              <a:cxnSpLocks/>
            </p:cNvCxnSpPr>
            <p:nvPr/>
          </p:nvCxnSpPr>
          <p:spPr>
            <a:xfrm flipV="1">
              <a:off x="4246535" y="3697659"/>
              <a:ext cx="1319894" cy="1602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63F48C3F-145E-1D42-AB3B-D1A4431AC096}"/>
                </a:ext>
              </a:extLst>
            </p:cNvPr>
            <p:cNvCxnSpPr>
              <a:cxnSpLocks/>
              <a:endCxn id="13" idx="0"/>
            </p:cNvCxnSpPr>
            <p:nvPr/>
          </p:nvCxnSpPr>
          <p:spPr>
            <a:xfrm flipV="1">
              <a:off x="6358789" y="2984957"/>
              <a:ext cx="1464591" cy="1854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 xmlns:a16="http://schemas.microsoft.com/office/drawing/2014/main" id="{B8C50697-780B-8C46-A30A-20F51D356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6607" y="3222681"/>
              <a:ext cx="630638" cy="630638"/>
            </a:xfrm>
            <a:prstGeom prst="rect">
              <a:avLst/>
            </a:prstGeom>
          </p:spPr>
        </p:pic>
      </p:grpSp>
      <p:sp>
        <p:nvSpPr>
          <p:cNvPr id="4" name="TextBox 3"/>
          <p:cNvSpPr txBox="1"/>
          <p:nvPr/>
        </p:nvSpPr>
        <p:spPr>
          <a:xfrm>
            <a:off x="277874" y="1019190"/>
            <a:ext cx="11623472" cy="646331"/>
          </a:xfrm>
          <a:prstGeom prst="rect">
            <a:avLst/>
          </a:prstGeom>
          <a:noFill/>
        </p:spPr>
        <p:txBody>
          <a:bodyPr wrap="square" rtlCol="0">
            <a:spAutoFit/>
          </a:bodyPr>
          <a:lstStyle/>
          <a:p>
            <a:r>
              <a:rPr lang="en-US" dirty="0" smtClean="0"/>
              <a:t>Handling the case of NO CLASH on Sequence Numbers by shifting the new connection on the TIME SCALE which ensures that the sequence number I use now have already died out from the previous Connection.</a:t>
            </a:r>
            <a:endParaRPr lang="en-US" dirty="0"/>
          </a:p>
        </p:txBody>
      </p:sp>
    </p:spTree>
    <p:extLst>
      <p:ext uri="{BB962C8B-B14F-4D97-AF65-F5344CB8AC3E}">
        <p14:creationId xmlns:p14="http://schemas.microsoft.com/office/powerpoint/2010/main" val="3086682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A1DC16C-4D14-A846-84D9-C008DC6FE1E7}"/>
              </a:ext>
            </a:extLst>
          </p:cNvPr>
          <p:cNvSpPr>
            <a:spLocks noGrp="1"/>
          </p:cNvSpPr>
          <p:nvPr>
            <p:ph type="title"/>
          </p:nvPr>
        </p:nvSpPr>
        <p:spPr>
          <a:xfrm>
            <a:off x="0" y="9145"/>
            <a:ext cx="12192000" cy="850392"/>
          </a:xfrm>
        </p:spPr>
        <p:txBody>
          <a:bodyPr/>
          <a:lstStyle/>
          <a:p>
            <a:r>
              <a:rPr lang="en-US" dirty="0"/>
              <a:t>What We Ideally Want? Either …</a:t>
            </a:r>
          </a:p>
        </p:txBody>
      </p:sp>
      <p:grpSp>
        <p:nvGrpSpPr>
          <p:cNvPr id="2" name="Group 1"/>
          <p:cNvGrpSpPr/>
          <p:nvPr/>
        </p:nvGrpSpPr>
        <p:grpSpPr>
          <a:xfrm>
            <a:off x="6491495" y="1676457"/>
            <a:ext cx="5548393" cy="4984772"/>
            <a:chOff x="3828080" y="1383719"/>
            <a:chExt cx="5548393" cy="4984772"/>
          </a:xfrm>
        </p:grpSpPr>
        <p:cxnSp>
          <p:nvCxnSpPr>
            <p:cNvPr id="5" name="Straight Arrow Connector 4">
              <a:extLst>
                <a:ext uri="{FF2B5EF4-FFF2-40B4-BE49-F238E27FC236}">
                  <a16:creationId xmlns="" xmlns:a16="http://schemas.microsoft.com/office/drawing/2014/main" id="{68ABE81B-8BF4-8A4A-87E6-1C122B5BD9CC}"/>
                </a:ext>
              </a:extLst>
            </p:cNvPr>
            <p:cNvCxnSpPr/>
            <p:nvPr/>
          </p:nvCxnSpPr>
          <p:spPr>
            <a:xfrm>
              <a:off x="4277531" y="5749872"/>
              <a:ext cx="509894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C7BB7A87-B10E-6143-AC92-ECB58EDC2B97}"/>
                </a:ext>
              </a:extLst>
            </p:cNvPr>
            <p:cNvCxnSpPr/>
            <p:nvPr/>
          </p:nvCxnSpPr>
          <p:spPr>
            <a:xfrm flipV="1">
              <a:off x="4262033" y="2557221"/>
              <a:ext cx="0" cy="31926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 xmlns:a16="http://schemas.microsoft.com/office/drawing/2014/main" id="{B958655D-0605-8247-8E7A-D0DB4834BAAE}"/>
                </a:ext>
              </a:extLst>
            </p:cNvPr>
            <p:cNvSpPr/>
            <p:nvPr/>
          </p:nvSpPr>
          <p:spPr>
            <a:xfrm>
              <a:off x="4277531" y="4147110"/>
              <a:ext cx="2789695" cy="1602762"/>
            </a:xfrm>
            <a:prstGeom prst="parallelogram">
              <a:avLst>
                <a:gd name="adj" fmla="val 8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 xmlns:a16="http://schemas.microsoft.com/office/drawing/2014/main" id="{2D2A6B26-57E3-B04E-ACA8-C21C8D99815B}"/>
                </a:ext>
              </a:extLst>
            </p:cNvPr>
            <p:cNvSpPr/>
            <p:nvPr/>
          </p:nvSpPr>
          <p:spPr>
            <a:xfrm>
              <a:off x="6389786" y="1832933"/>
              <a:ext cx="2929179" cy="1844298"/>
            </a:xfrm>
            <a:prstGeom prst="parallelogram">
              <a:avLst>
                <a:gd name="adj" fmla="val 79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 xmlns:a16="http://schemas.microsoft.com/office/drawing/2014/main" id="{422681D2-F1F0-5E44-B9A8-59E4BE7B6ED5}"/>
                </a:ext>
              </a:extLst>
            </p:cNvPr>
            <p:cNvCxnSpPr>
              <a:cxnSpLocks/>
            </p:cNvCxnSpPr>
            <p:nvPr/>
          </p:nvCxnSpPr>
          <p:spPr>
            <a:xfrm>
              <a:off x="4277531" y="5904855"/>
              <a:ext cx="139484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035DC738-EB78-1249-B312-7137AC6AE983}"/>
                </a:ext>
              </a:extLst>
            </p:cNvPr>
            <p:cNvSpPr txBox="1"/>
            <p:nvPr/>
          </p:nvSpPr>
          <p:spPr>
            <a:xfrm>
              <a:off x="4034736" y="5999159"/>
              <a:ext cx="1808124" cy="369332"/>
            </a:xfrm>
            <a:prstGeom prst="rect">
              <a:avLst/>
            </a:prstGeom>
            <a:noFill/>
          </p:spPr>
          <p:txBody>
            <a:bodyPr wrap="none" rtlCol="0">
              <a:spAutoFit/>
            </a:bodyPr>
            <a:lstStyle/>
            <a:p>
              <a:r>
                <a:rPr lang="en-US" b="1" dirty="0"/>
                <a:t>Packet Lifetime T</a:t>
              </a:r>
            </a:p>
          </p:txBody>
        </p:sp>
        <p:sp>
          <p:nvSpPr>
            <p:cNvPr id="17" name="TextBox 16">
              <a:extLst>
                <a:ext uri="{FF2B5EF4-FFF2-40B4-BE49-F238E27FC236}">
                  <a16:creationId xmlns="" xmlns:a16="http://schemas.microsoft.com/office/drawing/2014/main" id="{D59F55AF-ED90-824A-90FB-B853834AC7DE}"/>
                </a:ext>
              </a:extLst>
            </p:cNvPr>
            <p:cNvSpPr txBox="1"/>
            <p:nvPr/>
          </p:nvSpPr>
          <p:spPr>
            <a:xfrm>
              <a:off x="7353950" y="5814493"/>
              <a:ext cx="657552" cy="369332"/>
            </a:xfrm>
            <a:prstGeom prst="rect">
              <a:avLst/>
            </a:prstGeom>
            <a:noFill/>
          </p:spPr>
          <p:txBody>
            <a:bodyPr wrap="none" rtlCol="0">
              <a:spAutoFit/>
            </a:bodyPr>
            <a:lstStyle/>
            <a:p>
              <a:r>
                <a:rPr lang="en-US" b="1" dirty="0"/>
                <a:t>Time</a:t>
              </a:r>
            </a:p>
          </p:txBody>
        </p:sp>
        <p:sp>
          <p:nvSpPr>
            <p:cNvPr id="18" name="TextBox 17">
              <a:extLst>
                <a:ext uri="{FF2B5EF4-FFF2-40B4-BE49-F238E27FC236}">
                  <a16:creationId xmlns="" xmlns:a16="http://schemas.microsoft.com/office/drawing/2014/main" id="{C36E880A-C3AC-7145-B452-43B0B8E16F13}"/>
                </a:ext>
              </a:extLst>
            </p:cNvPr>
            <p:cNvSpPr txBox="1"/>
            <p:nvPr/>
          </p:nvSpPr>
          <p:spPr>
            <a:xfrm rot="16200000">
              <a:off x="2996891" y="3871706"/>
              <a:ext cx="2031710" cy="369332"/>
            </a:xfrm>
            <a:prstGeom prst="rect">
              <a:avLst/>
            </a:prstGeom>
            <a:noFill/>
          </p:spPr>
          <p:txBody>
            <a:bodyPr wrap="none" rtlCol="0">
              <a:spAutoFit/>
            </a:bodyPr>
            <a:lstStyle/>
            <a:p>
              <a:r>
                <a:rPr lang="en-US" b="1" dirty="0"/>
                <a:t>Sequence Numbers</a:t>
              </a:r>
            </a:p>
          </p:txBody>
        </p:sp>
        <p:sp>
          <p:nvSpPr>
            <p:cNvPr id="19" name="TextBox 18">
              <a:extLst>
                <a:ext uri="{FF2B5EF4-FFF2-40B4-BE49-F238E27FC236}">
                  <a16:creationId xmlns="" xmlns:a16="http://schemas.microsoft.com/office/drawing/2014/main" id="{48B3962E-9352-7242-9D40-98E7F85EA9E2}"/>
                </a:ext>
              </a:extLst>
            </p:cNvPr>
            <p:cNvSpPr txBox="1"/>
            <p:nvPr/>
          </p:nvSpPr>
          <p:spPr>
            <a:xfrm>
              <a:off x="4876715" y="4871307"/>
              <a:ext cx="1441420" cy="369332"/>
            </a:xfrm>
            <a:prstGeom prst="rect">
              <a:avLst/>
            </a:prstGeom>
            <a:noFill/>
          </p:spPr>
          <p:txBody>
            <a:bodyPr wrap="none" rtlCol="0">
              <a:spAutoFit/>
            </a:bodyPr>
            <a:lstStyle/>
            <a:p>
              <a:r>
                <a:rPr lang="en-US" b="1" dirty="0"/>
                <a:t>Connection 1</a:t>
              </a:r>
            </a:p>
          </p:txBody>
        </p:sp>
        <p:sp>
          <p:nvSpPr>
            <p:cNvPr id="20" name="TextBox 19">
              <a:extLst>
                <a:ext uri="{FF2B5EF4-FFF2-40B4-BE49-F238E27FC236}">
                  <a16:creationId xmlns="" xmlns:a16="http://schemas.microsoft.com/office/drawing/2014/main" id="{84AD2E28-CC8E-D04D-BC07-52B8ACF04219}"/>
                </a:ext>
              </a:extLst>
            </p:cNvPr>
            <p:cNvSpPr txBox="1"/>
            <p:nvPr/>
          </p:nvSpPr>
          <p:spPr>
            <a:xfrm>
              <a:off x="7155715" y="2490520"/>
              <a:ext cx="1441420" cy="369332"/>
            </a:xfrm>
            <a:prstGeom prst="rect">
              <a:avLst/>
            </a:prstGeom>
            <a:noFill/>
          </p:spPr>
          <p:txBody>
            <a:bodyPr wrap="none" rtlCol="0">
              <a:spAutoFit/>
            </a:bodyPr>
            <a:lstStyle/>
            <a:p>
              <a:r>
                <a:rPr lang="en-US" b="1" dirty="0"/>
                <a:t>Connection 2</a:t>
              </a:r>
            </a:p>
          </p:txBody>
        </p:sp>
        <p:cxnSp>
          <p:nvCxnSpPr>
            <p:cNvPr id="23" name="Straight Connector 22">
              <a:extLst>
                <a:ext uri="{FF2B5EF4-FFF2-40B4-BE49-F238E27FC236}">
                  <a16:creationId xmlns="" xmlns:a16="http://schemas.microsoft.com/office/drawing/2014/main" id="{53BBD21B-F30D-C843-907F-510A99717412}"/>
                </a:ext>
              </a:extLst>
            </p:cNvPr>
            <p:cNvCxnSpPr/>
            <p:nvPr/>
          </p:nvCxnSpPr>
          <p:spPr>
            <a:xfrm>
              <a:off x="5597425" y="2950153"/>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E813C33D-7E50-D044-98D0-E64EFEDA1831}"/>
                </a:ext>
              </a:extLst>
            </p:cNvPr>
            <p:cNvCxnSpPr/>
            <p:nvPr/>
          </p:nvCxnSpPr>
          <p:spPr>
            <a:xfrm>
              <a:off x="6389785" y="2950153"/>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689C04BA-BE85-784C-8173-AA739CFAA016}"/>
                </a:ext>
              </a:extLst>
            </p:cNvPr>
            <p:cNvSpPr txBox="1"/>
            <p:nvPr/>
          </p:nvSpPr>
          <p:spPr>
            <a:xfrm>
              <a:off x="4632509" y="3199347"/>
              <a:ext cx="1065541" cy="646331"/>
            </a:xfrm>
            <a:prstGeom prst="rect">
              <a:avLst/>
            </a:prstGeom>
            <a:noFill/>
          </p:spPr>
          <p:txBody>
            <a:bodyPr wrap="square" rtlCol="0">
              <a:spAutoFit/>
            </a:bodyPr>
            <a:lstStyle/>
            <a:p>
              <a:r>
                <a:rPr lang="en-US" b="1" dirty="0"/>
                <a:t>Conn 1 crashed</a:t>
              </a:r>
            </a:p>
          </p:txBody>
        </p:sp>
        <p:sp>
          <p:nvSpPr>
            <p:cNvPr id="26" name="TextBox 25">
              <a:extLst>
                <a:ext uri="{FF2B5EF4-FFF2-40B4-BE49-F238E27FC236}">
                  <a16:creationId xmlns="" xmlns:a16="http://schemas.microsoft.com/office/drawing/2014/main" id="{E14F8C52-AA7E-6541-AF2F-F1F0B20B1EDE}"/>
                </a:ext>
              </a:extLst>
            </p:cNvPr>
            <p:cNvSpPr txBox="1"/>
            <p:nvPr/>
          </p:nvSpPr>
          <p:spPr>
            <a:xfrm>
              <a:off x="6495281" y="1383719"/>
              <a:ext cx="1295796" cy="646331"/>
            </a:xfrm>
            <a:prstGeom prst="rect">
              <a:avLst/>
            </a:prstGeom>
            <a:noFill/>
          </p:spPr>
          <p:txBody>
            <a:bodyPr wrap="square" rtlCol="0">
              <a:spAutoFit/>
            </a:bodyPr>
            <a:lstStyle/>
            <a:p>
              <a:r>
                <a:rPr lang="en-US" b="1" dirty="0"/>
                <a:t>Conn 2 initialized</a:t>
              </a:r>
            </a:p>
          </p:txBody>
        </p:sp>
        <p:cxnSp>
          <p:nvCxnSpPr>
            <p:cNvPr id="28" name="Straight Connector 27">
              <a:extLst>
                <a:ext uri="{FF2B5EF4-FFF2-40B4-BE49-F238E27FC236}">
                  <a16:creationId xmlns="" xmlns:a16="http://schemas.microsoft.com/office/drawing/2014/main" id="{6CE264DC-18F3-9344-BF5D-5A5A5856C705}"/>
                </a:ext>
              </a:extLst>
            </p:cNvPr>
            <p:cNvCxnSpPr>
              <a:cxnSpLocks/>
            </p:cNvCxnSpPr>
            <p:nvPr/>
          </p:nvCxnSpPr>
          <p:spPr>
            <a:xfrm flipV="1">
              <a:off x="4277531" y="4147110"/>
              <a:ext cx="1319894" cy="1602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63F48C3F-145E-1D42-AB3B-D1A4431AC096}"/>
                </a:ext>
              </a:extLst>
            </p:cNvPr>
            <p:cNvCxnSpPr>
              <a:cxnSpLocks/>
              <a:endCxn id="13" idx="0"/>
            </p:cNvCxnSpPr>
            <p:nvPr/>
          </p:nvCxnSpPr>
          <p:spPr>
            <a:xfrm flipV="1">
              <a:off x="6389785" y="1837803"/>
              <a:ext cx="1464591" cy="1854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 xmlns:a16="http://schemas.microsoft.com/office/drawing/2014/main" id="{B8C50697-780B-8C46-A30A-20F51D356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97603" y="3672132"/>
              <a:ext cx="630638" cy="630638"/>
            </a:xfrm>
            <a:prstGeom prst="rect">
              <a:avLst/>
            </a:prstGeom>
          </p:spPr>
        </p:pic>
      </p:grpSp>
      <p:sp>
        <p:nvSpPr>
          <p:cNvPr id="21" name="TextBox 20"/>
          <p:cNvSpPr txBox="1"/>
          <p:nvPr/>
        </p:nvSpPr>
        <p:spPr>
          <a:xfrm>
            <a:off x="210056" y="1004183"/>
            <a:ext cx="11829832" cy="646331"/>
          </a:xfrm>
          <a:prstGeom prst="rect">
            <a:avLst/>
          </a:prstGeom>
          <a:noFill/>
        </p:spPr>
        <p:txBody>
          <a:bodyPr wrap="square" rtlCol="0">
            <a:spAutoFit/>
          </a:bodyPr>
          <a:lstStyle/>
          <a:p>
            <a:r>
              <a:rPr lang="en-US" dirty="0" smtClean="0"/>
              <a:t>Handling the case of NO CLASH on Sequence Numbers by shifting the new connection on the SEQUENCE NUMBER SCALE which ensures that the sequence number I use now was not even used in the previous Connection.</a:t>
            </a:r>
            <a:endParaRPr lang="en-US" dirty="0"/>
          </a:p>
        </p:txBody>
      </p:sp>
    </p:spTree>
    <p:extLst>
      <p:ext uri="{BB962C8B-B14F-4D97-AF65-F5344CB8AC3E}">
        <p14:creationId xmlns:p14="http://schemas.microsoft.com/office/powerpoint/2010/main" val="1908272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D2B5BA0-26D2-784B-8137-0A1BC87418B1}"/>
              </a:ext>
            </a:extLst>
          </p:cNvPr>
          <p:cNvPicPr>
            <a:picLocks noChangeAspect="1"/>
          </p:cNvPicPr>
          <p:nvPr/>
        </p:nvPicPr>
        <p:blipFill rotWithShape="1">
          <a:blip r:embed="rId2"/>
          <a:srcRect t="4249"/>
          <a:stretch/>
        </p:blipFill>
        <p:spPr>
          <a:xfrm>
            <a:off x="7680306" y="884816"/>
            <a:ext cx="4511693" cy="3852943"/>
          </a:xfrm>
          <a:prstGeom prst="rect">
            <a:avLst/>
          </a:prstGeom>
        </p:spPr>
      </p:pic>
      <p:sp>
        <p:nvSpPr>
          <p:cNvPr id="2" name="Content Placeholder 1">
            <a:extLst>
              <a:ext uri="{FF2B5EF4-FFF2-40B4-BE49-F238E27FC236}">
                <a16:creationId xmlns="" xmlns:a16="http://schemas.microsoft.com/office/drawing/2014/main" id="{319A9FBB-68EC-FD4B-B04A-268EF23F8159}"/>
              </a:ext>
            </a:extLst>
          </p:cNvPr>
          <p:cNvSpPr>
            <a:spLocks noGrp="1"/>
          </p:cNvSpPr>
          <p:nvPr>
            <p:ph idx="1"/>
          </p:nvPr>
        </p:nvSpPr>
        <p:spPr>
          <a:xfrm>
            <a:off x="28137" y="1011428"/>
            <a:ext cx="7680306" cy="3830059"/>
          </a:xfrm>
        </p:spPr>
        <p:txBody>
          <a:bodyPr/>
          <a:lstStyle/>
          <a:p>
            <a:pPr>
              <a:spcBef>
                <a:spcPts val="0"/>
              </a:spcBef>
            </a:pPr>
            <a:r>
              <a:rPr lang="en-US" dirty="0"/>
              <a:t>If a receiver receives two segments having the same sequence number within a duration T, </a:t>
            </a:r>
            <a:r>
              <a:rPr lang="en-US" dirty="0" smtClean="0"/>
              <a:t>then : - one </a:t>
            </a:r>
            <a:r>
              <a:rPr lang="en-US" dirty="0"/>
              <a:t>packet must be the duplicate. </a:t>
            </a:r>
            <a:r>
              <a:rPr lang="en-US" dirty="0" smtClean="0"/>
              <a:t/>
            </a:r>
            <a:br>
              <a:rPr lang="en-US" dirty="0" smtClean="0"/>
            </a:br>
            <a:r>
              <a:rPr lang="en-US" dirty="0" smtClean="0"/>
              <a:t>The </a:t>
            </a:r>
            <a:r>
              <a:rPr lang="en-US" dirty="0"/>
              <a:t>receiver then discards the duplicate packets. </a:t>
            </a:r>
          </a:p>
          <a:p>
            <a:pPr>
              <a:spcBef>
                <a:spcPts val="0"/>
              </a:spcBef>
            </a:pPr>
            <a:endParaRPr lang="en-US" dirty="0"/>
          </a:p>
          <a:p>
            <a:pPr>
              <a:spcBef>
                <a:spcPts val="0"/>
              </a:spcBef>
            </a:pPr>
            <a:r>
              <a:rPr lang="en-US" dirty="0"/>
              <a:t>For a crashed device, </a:t>
            </a:r>
            <a:r>
              <a:rPr lang="en-US" i="1" dirty="0"/>
              <a:t>the transport entity remains idle for a duration T</a:t>
            </a:r>
            <a:r>
              <a:rPr lang="en-US" dirty="0"/>
              <a:t> after recovery, to ensure that all packets from the previous connection are dead – </a:t>
            </a:r>
            <a:r>
              <a:rPr lang="en-US" b="1" dirty="0"/>
              <a:t>not a good solution</a:t>
            </a:r>
            <a:r>
              <a:rPr lang="en-US" dirty="0"/>
              <a:t> </a:t>
            </a:r>
          </a:p>
        </p:txBody>
      </p:sp>
      <p:sp>
        <p:nvSpPr>
          <p:cNvPr id="3" name="Title 2">
            <a:extLst>
              <a:ext uri="{FF2B5EF4-FFF2-40B4-BE49-F238E27FC236}">
                <a16:creationId xmlns="" xmlns:a16="http://schemas.microsoft.com/office/drawing/2014/main" id="{20A9BC2F-82F4-8842-8A83-3B6B6360D4D1}"/>
              </a:ext>
            </a:extLst>
          </p:cNvPr>
          <p:cNvSpPr>
            <a:spLocks noGrp="1"/>
          </p:cNvSpPr>
          <p:nvPr>
            <p:ph type="title"/>
          </p:nvPr>
        </p:nvSpPr>
        <p:spPr/>
        <p:txBody>
          <a:bodyPr/>
          <a:lstStyle/>
          <a:p>
            <a:r>
              <a:rPr lang="en-US" dirty="0"/>
              <a:t>Connection Establishment – Handling Delayed Duplicates</a:t>
            </a:r>
          </a:p>
        </p:txBody>
      </p:sp>
      <p:sp>
        <p:nvSpPr>
          <p:cNvPr id="6" name="TextBox 5">
            <a:extLst>
              <a:ext uri="{FF2B5EF4-FFF2-40B4-BE49-F238E27FC236}">
                <a16:creationId xmlns="" xmlns:a16="http://schemas.microsoft.com/office/drawing/2014/main" id="{13FA89FF-FB8B-2546-AC96-1D17C930E807}"/>
              </a:ext>
            </a:extLst>
          </p:cNvPr>
          <p:cNvSpPr txBox="1"/>
          <p:nvPr/>
        </p:nvSpPr>
        <p:spPr>
          <a:xfrm>
            <a:off x="1" y="4737759"/>
            <a:ext cx="12191999"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rgbClr val="FF0000"/>
                </a:solidFill>
              </a:rPr>
              <a:t>Adjust the initial sequence numbers properly - </a:t>
            </a:r>
            <a:r>
              <a:rPr lang="en-US" sz="2800" b="1" dirty="0">
                <a:solidFill>
                  <a:srgbClr val="002060"/>
                </a:solidFill>
              </a:rPr>
              <a:t>A host does not restart with a sequence number in the forbidden region, based on the sequence number it used before crash and the time duration T.   </a:t>
            </a:r>
          </a:p>
        </p:txBody>
      </p:sp>
    </p:spTree>
    <p:extLst>
      <p:ext uri="{BB962C8B-B14F-4D97-AF65-F5344CB8AC3E}">
        <p14:creationId xmlns:p14="http://schemas.microsoft.com/office/powerpoint/2010/main" val="340265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940D9686-1F75-0042-BF6E-3BF6564D9A4F}"/>
              </a:ext>
            </a:extLst>
          </p:cNvPr>
          <p:cNvSpPr>
            <a:spLocks noGrp="1"/>
          </p:cNvSpPr>
          <p:nvPr>
            <p:ph idx="1"/>
          </p:nvPr>
        </p:nvSpPr>
        <p:spPr>
          <a:xfrm>
            <a:off x="0" y="880245"/>
            <a:ext cx="5329238" cy="5349838"/>
          </a:xfrm>
        </p:spPr>
        <p:txBody>
          <a:bodyPr/>
          <a:lstStyle/>
          <a:p>
            <a:r>
              <a:rPr lang="en-US" dirty="0"/>
              <a:t>Two possible source of problems </a:t>
            </a:r>
          </a:p>
          <a:p>
            <a:pPr lvl="1"/>
            <a:r>
              <a:rPr lang="en-US" dirty="0"/>
              <a:t>A host sends too much data too fast on a newly opened connection </a:t>
            </a:r>
            <a:endParaRPr lang="en-US" dirty="0" smtClean="0"/>
          </a:p>
          <a:p>
            <a:pPr marL="457200" lvl="1" indent="0">
              <a:buNone/>
            </a:pPr>
            <a:r>
              <a:rPr lang="en-US" sz="1600" dirty="0" smtClean="0"/>
              <a:t>In this case, what might happen is that, since the rate is so high, the ascend of sequence numbers in the second case is so rapid that even though the START was ok, but the used up sequence numbers in the new connection have now merged with the lifetime of the previous ones.</a:t>
            </a:r>
          </a:p>
          <a:p>
            <a:pPr marL="457200" lvl="1" indent="0">
              <a:buNone/>
            </a:pPr>
            <a:endParaRPr lang="en-US" dirty="0"/>
          </a:p>
          <a:p>
            <a:pPr lvl="1"/>
            <a:r>
              <a:rPr lang="en-US" dirty="0"/>
              <a:t>The data rate is too slow that the sequence number for a previous connection enters the forbidden region for the next connection </a:t>
            </a:r>
            <a:endParaRPr lang="en-US" dirty="0" smtClean="0"/>
          </a:p>
          <a:p>
            <a:pPr marL="457200" lvl="1" indent="0">
              <a:buNone/>
            </a:pPr>
            <a:r>
              <a:rPr lang="en-US" sz="1600" dirty="0" smtClean="0"/>
              <a:t>In this case the problem is similar in the sense that the slow ascend of this Connection may get caught up by the relatively faster ascend of the next connection and hence again an overlap of lifetimes of packets with same sequence numbers might occur.</a:t>
            </a:r>
            <a:endParaRPr lang="en-US" sz="1600" dirty="0"/>
          </a:p>
        </p:txBody>
      </p:sp>
      <p:sp>
        <p:nvSpPr>
          <p:cNvPr id="3" name="Title 2">
            <a:extLst>
              <a:ext uri="{FF2B5EF4-FFF2-40B4-BE49-F238E27FC236}">
                <a16:creationId xmlns="" xmlns:a16="http://schemas.microsoft.com/office/drawing/2014/main" id="{45ED6BE0-3D6E-B646-8167-016D2D208393}"/>
              </a:ext>
            </a:extLst>
          </p:cNvPr>
          <p:cNvSpPr>
            <a:spLocks noGrp="1"/>
          </p:cNvSpPr>
          <p:nvPr>
            <p:ph type="title"/>
          </p:nvPr>
        </p:nvSpPr>
        <p:spPr/>
        <p:txBody>
          <a:bodyPr>
            <a:normAutofit fontScale="90000"/>
          </a:bodyPr>
          <a:lstStyle/>
          <a:p>
            <a:r>
              <a:rPr lang="en-US" dirty="0"/>
              <a:t>How do We Ensure that Packet Sequence Numbers are </a:t>
            </a:r>
            <a:br>
              <a:rPr lang="en-US" dirty="0"/>
            </a:br>
            <a:r>
              <a:rPr lang="en-US" dirty="0"/>
              <a:t>Out of the Forbidden Region</a:t>
            </a:r>
          </a:p>
        </p:txBody>
      </p:sp>
      <p:pic>
        <p:nvPicPr>
          <p:cNvPr id="4" name="Picture 3">
            <a:extLst>
              <a:ext uri="{FF2B5EF4-FFF2-40B4-BE49-F238E27FC236}">
                <a16:creationId xmlns="" xmlns:a16="http://schemas.microsoft.com/office/drawing/2014/main" id="{44CEA4F8-8021-3549-83FE-99640376C215}"/>
              </a:ext>
            </a:extLst>
          </p:cNvPr>
          <p:cNvPicPr>
            <a:picLocks noChangeAspect="1"/>
          </p:cNvPicPr>
          <p:nvPr/>
        </p:nvPicPr>
        <p:blipFill rotWithShape="1">
          <a:blip r:embed="rId2"/>
          <a:srcRect l="6706" t="7261" r="4017" b="3222"/>
          <a:stretch/>
        </p:blipFill>
        <p:spPr>
          <a:xfrm>
            <a:off x="5370128" y="871534"/>
            <a:ext cx="3514726" cy="3143246"/>
          </a:xfrm>
          <a:prstGeom prst="rect">
            <a:avLst/>
          </a:prstGeom>
        </p:spPr>
      </p:pic>
      <p:pic>
        <p:nvPicPr>
          <p:cNvPr id="6" name="Picture 5">
            <a:extLst>
              <a:ext uri="{FF2B5EF4-FFF2-40B4-BE49-F238E27FC236}">
                <a16:creationId xmlns="" xmlns:a16="http://schemas.microsoft.com/office/drawing/2014/main" id="{45524680-C456-E04F-A470-D1C63CEF55B2}"/>
              </a:ext>
            </a:extLst>
          </p:cNvPr>
          <p:cNvPicPr>
            <a:picLocks noChangeAspect="1"/>
          </p:cNvPicPr>
          <p:nvPr/>
        </p:nvPicPr>
        <p:blipFill rotWithShape="1">
          <a:blip r:embed="rId3"/>
          <a:srcRect t="4813" r="7689" b="1347"/>
          <a:stretch/>
        </p:blipFill>
        <p:spPr>
          <a:xfrm>
            <a:off x="8028081" y="3871914"/>
            <a:ext cx="4173457" cy="2986086"/>
          </a:xfrm>
          <a:prstGeom prst="rect">
            <a:avLst/>
          </a:prstGeom>
        </p:spPr>
      </p:pic>
      <p:sp>
        <p:nvSpPr>
          <p:cNvPr id="7" name="TextBox 6">
            <a:extLst>
              <a:ext uri="{FF2B5EF4-FFF2-40B4-BE49-F238E27FC236}">
                <a16:creationId xmlns="" xmlns:a16="http://schemas.microsoft.com/office/drawing/2014/main" id="{55AB0A44-8E3E-0A46-ADBA-B13403254336}"/>
              </a:ext>
            </a:extLst>
          </p:cNvPr>
          <p:cNvSpPr txBox="1"/>
          <p:nvPr/>
        </p:nvSpPr>
        <p:spPr>
          <a:xfrm>
            <a:off x="9905091" y="859537"/>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518322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0FEA578-5A24-1C44-9A7C-4E0AD20FE7A0}"/>
              </a:ext>
            </a:extLst>
          </p:cNvPr>
          <p:cNvSpPr>
            <a:spLocks noGrp="1"/>
          </p:cNvSpPr>
          <p:nvPr>
            <p:ph idx="1"/>
          </p:nvPr>
        </p:nvSpPr>
        <p:spPr>
          <a:xfrm>
            <a:off x="-86164" y="886058"/>
            <a:ext cx="12472988" cy="5586180"/>
          </a:xfrm>
        </p:spPr>
        <p:txBody>
          <a:bodyPr/>
          <a:lstStyle/>
          <a:p>
            <a:r>
              <a:rPr lang="en-US" dirty="0"/>
              <a:t>The maximum data rate on any connection is one segment per clock tick </a:t>
            </a:r>
          </a:p>
          <a:p>
            <a:pPr lvl="1"/>
            <a:r>
              <a:rPr lang="en-US" dirty="0"/>
              <a:t>Clock ticks (inter-packet transmission duration) is adjusted based on the sequences </a:t>
            </a:r>
            <a:r>
              <a:rPr lang="en-US" dirty="0" smtClean="0"/>
              <a:t>acknowledged (I guess feedback of network, RTT </a:t>
            </a:r>
            <a:r>
              <a:rPr lang="en-US" dirty="0" err="1" smtClean="0"/>
              <a:t>etc</a:t>
            </a:r>
            <a:r>
              <a:rPr lang="en-US" dirty="0" smtClean="0"/>
              <a:t> ) </a:t>
            </a:r>
            <a:br>
              <a:rPr lang="en-US" dirty="0" smtClean="0"/>
            </a:br>
            <a:r>
              <a:rPr lang="en-US" dirty="0" smtClean="0"/>
              <a:t>	          – </a:t>
            </a:r>
            <a:r>
              <a:rPr lang="en-US" b="1" dirty="0"/>
              <a:t>ensure that no two packets are there in the network with same sequence number</a:t>
            </a:r>
          </a:p>
          <a:p>
            <a:pPr lvl="1"/>
            <a:r>
              <a:rPr lang="en-US" b="1" dirty="0"/>
              <a:t>We call this mechanism as self-clocking (used in TCP)</a:t>
            </a:r>
          </a:p>
          <a:p>
            <a:pPr lvl="1"/>
            <a:r>
              <a:rPr lang="en-US" dirty="0"/>
              <a:t>Ensures that the sequence numbers do not warp around too quickly (RFC 1323</a:t>
            </a:r>
            <a:r>
              <a:rPr lang="en-US" dirty="0" smtClean="0"/>
              <a:t>)</a:t>
            </a:r>
          </a:p>
          <a:p>
            <a:pPr marL="457200" lvl="1" indent="0">
              <a:buNone/>
            </a:pPr>
            <a:r>
              <a:rPr lang="en-US" sz="1800" dirty="0" smtClean="0"/>
              <a:t>This is basically a way to regulate the rate at which the packets are transmitted and hence </a:t>
            </a:r>
            <a:r>
              <a:rPr lang="en-US" sz="1800" dirty="0" smtClean="0"/>
              <a:t/>
            </a:r>
            <a:br>
              <a:rPr lang="en-US" sz="1800" dirty="0" smtClean="0"/>
            </a:br>
            <a:r>
              <a:rPr lang="en-US" sz="1800" dirty="0" smtClean="0"/>
              <a:t>			                the </a:t>
            </a:r>
            <a:r>
              <a:rPr lang="en-US" sz="1800" dirty="0" smtClean="0"/>
              <a:t>rate at which sequence numbers are generated. </a:t>
            </a:r>
            <a:br>
              <a:rPr lang="en-US" sz="1800" dirty="0" smtClean="0"/>
            </a:br>
            <a:endParaRPr lang="en-US" sz="2800" b="1" dirty="0"/>
          </a:p>
          <a:p>
            <a:r>
              <a:rPr lang="en-US" b="1" dirty="0"/>
              <a:t>We do not remember sequence number at the receiver: </a:t>
            </a:r>
            <a:r>
              <a:rPr lang="en-US" b="1" dirty="0" smtClean="0"/>
              <a:t/>
            </a:r>
            <a:br>
              <a:rPr lang="en-US" b="1" dirty="0" smtClean="0"/>
            </a:br>
            <a:r>
              <a:rPr lang="en-US" dirty="0" smtClean="0"/>
              <a:t>Use </a:t>
            </a:r>
            <a:r>
              <a:rPr lang="en-US" dirty="0"/>
              <a:t>a </a:t>
            </a:r>
            <a:r>
              <a:rPr lang="en-US" b="1" dirty="0"/>
              <a:t>three way handshake </a:t>
            </a:r>
            <a:r>
              <a:rPr lang="en-US" dirty="0"/>
              <a:t>to ensure that the connection request is not a repetition of an old connection request </a:t>
            </a:r>
          </a:p>
          <a:p>
            <a:pPr lvl="1"/>
            <a:r>
              <a:rPr lang="en-US" dirty="0"/>
              <a:t>The individual peers </a:t>
            </a:r>
            <a:r>
              <a:rPr lang="en-US" b="1" i="1" dirty="0">
                <a:solidFill>
                  <a:srgbClr val="FF0000"/>
                </a:solidFill>
              </a:rPr>
              <a:t>validate their own sequence number </a:t>
            </a:r>
            <a:r>
              <a:rPr lang="en-US" dirty="0"/>
              <a:t>by looking at the </a:t>
            </a:r>
            <a:r>
              <a:rPr lang="en-US" dirty="0" smtClean="0"/>
              <a:t>(</a:t>
            </a:r>
            <a:r>
              <a:rPr lang="en-US" dirty="0"/>
              <a:t>ACK)</a:t>
            </a:r>
          </a:p>
          <a:p>
            <a:pPr lvl="1"/>
            <a:r>
              <a:rPr lang="en-US" b="1" dirty="0">
                <a:solidFill>
                  <a:srgbClr val="FF0000"/>
                </a:solidFill>
              </a:rPr>
              <a:t>Positive synchronization</a:t>
            </a:r>
            <a:r>
              <a:rPr lang="en-US" b="1" dirty="0"/>
              <a:t> among the sender and the receiver </a:t>
            </a:r>
          </a:p>
        </p:txBody>
      </p:sp>
      <p:sp>
        <p:nvSpPr>
          <p:cNvPr id="3" name="Title 2">
            <a:extLst>
              <a:ext uri="{FF2B5EF4-FFF2-40B4-BE49-F238E27FC236}">
                <a16:creationId xmlns="" xmlns:a16="http://schemas.microsoft.com/office/drawing/2014/main" id="{5C65ED34-FDCF-1B49-B93C-12452981D2F1}"/>
              </a:ext>
            </a:extLst>
          </p:cNvPr>
          <p:cNvSpPr>
            <a:spLocks noGrp="1"/>
          </p:cNvSpPr>
          <p:nvPr>
            <p:ph type="title"/>
          </p:nvPr>
        </p:nvSpPr>
        <p:spPr/>
        <p:txBody>
          <a:bodyPr/>
          <a:lstStyle/>
          <a:p>
            <a:r>
              <a:rPr lang="en-US" dirty="0"/>
              <a:t>Adjusting the Sending Rate based on Sequence Numbers</a:t>
            </a:r>
          </a:p>
        </p:txBody>
      </p:sp>
    </p:spTree>
    <p:extLst>
      <p:ext uri="{BB962C8B-B14F-4D97-AF65-F5344CB8AC3E}">
        <p14:creationId xmlns:p14="http://schemas.microsoft.com/office/powerpoint/2010/main" val="3428254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12407D9-D694-EE47-8742-E323BF20DF62}"/>
              </a:ext>
            </a:extLst>
          </p:cNvPr>
          <p:cNvSpPr>
            <a:spLocks noGrp="1"/>
          </p:cNvSpPr>
          <p:nvPr>
            <p:ph type="title"/>
          </p:nvPr>
        </p:nvSpPr>
        <p:spPr/>
        <p:txBody>
          <a:bodyPr/>
          <a:lstStyle/>
          <a:p>
            <a:r>
              <a:rPr lang="en-US" dirty="0"/>
              <a:t>Three Way Handshake</a:t>
            </a:r>
          </a:p>
        </p:txBody>
      </p:sp>
      <p:pic>
        <p:nvPicPr>
          <p:cNvPr id="5" name="Picture 4">
            <a:extLst>
              <a:ext uri="{FF2B5EF4-FFF2-40B4-BE49-F238E27FC236}">
                <a16:creationId xmlns="" xmlns:a16="http://schemas.microsoft.com/office/drawing/2014/main" id="{0B374155-5E34-A340-9D16-E77A00FAD0EE}"/>
              </a:ext>
            </a:extLst>
          </p:cNvPr>
          <p:cNvPicPr>
            <a:picLocks noChangeAspect="1"/>
          </p:cNvPicPr>
          <p:nvPr/>
        </p:nvPicPr>
        <p:blipFill rotWithShape="1">
          <a:blip r:embed="rId2"/>
          <a:srcRect l="4344" t="2828" r="10309" b="2222"/>
          <a:stretch/>
        </p:blipFill>
        <p:spPr>
          <a:xfrm>
            <a:off x="0" y="859537"/>
            <a:ext cx="4772025" cy="5200650"/>
          </a:xfrm>
          <a:prstGeom prst="rect">
            <a:avLst/>
          </a:prstGeom>
        </p:spPr>
      </p:pic>
      <p:sp>
        <p:nvSpPr>
          <p:cNvPr id="7" name="Content Placeholder 1">
            <a:extLst>
              <a:ext uri="{FF2B5EF4-FFF2-40B4-BE49-F238E27FC236}">
                <a16:creationId xmlns="" xmlns:a16="http://schemas.microsoft.com/office/drawing/2014/main" id="{F9B1F937-527D-E741-A478-F5A1A8B2474C}"/>
              </a:ext>
            </a:extLst>
          </p:cNvPr>
          <p:cNvSpPr>
            <a:spLocks noGrp="1"/>
          </p:cNvSpPr>
          <p:nvPr>
            <p:ph idx="1"/>
          </p:nvPr>
        </p:nvSpPr>
        <p:spPr>
          <a:xfrm>
            <a:off x="5079294" y="988404"/>
            <a:ext cx="6980434" cy="5489957"/>
          </a:xfrm>
        </p:spPr>
        <p:txBody>
          <a:bodyPr/>
          <a:lstStyle/>
          <a:p>
            <a:r>
              <a:rPr lang="en-US" dirty="0"/>
              <a:t>By looking at the ACK, </a:t>
            </a:r>
            <a:r>
              <a:rPr lang="en-US" i="1" dirty="0"/>
              <a:t>Host </a:t>
            </a:r>
            <a:r>
              <a:rPr lang="en-US" i="1" dirty="0"/>
              <a:t>1</a:t>
            </a:r>
            <a:r>
              <a:rPr lang="en-US" i="1" dirty="0" smtClean="0"/>
              <a:t> is assured that </a:t>
            </a:r>
            <a:r>
              <a:rPr lang="en-US" i="1" dirty="0"/>
              <a:t>Sequence number x does not belong to the forbidden region of any previously established connection</a:t>
            </a:r>
          </a:p>
          <a:p>
            <a:r>
              <a:rPr lang="en-US" dirty="0" smtClean="0"/>
              <a:t>X -&gt; Forward Connection </a:t>
            </a:r>
            <a:r>
              <a:rPr lang="en-US" dirty="0" err="1" smtClean="0"/>
              <a:t>ka</a:t>
            </a:r>
            <a:r>
              <a:rPr lang="en-US" dirty="0" smtClean="0"/>
              <a:t> SEQ_NUM</a:t>
            </a:r>
          </a:p>
          <a:p>
            <a:endParaRPr lang="en-US" dirty="0"/>
          </a:p>
          <a:p>
            <a:r>
              <a:rPr lang="en-US" dirty="0"/>
              <a:t>By looking at the ACK in DATA, </a:t>
            </a:r>
            <a:r>
              <a:rPr lang="en-US" i="1" dirty="0"/>
              <a:t>Host 2 </a:t>
            </a:r>
            <a:r>
              <a:rPr lang="en-US" i="1" dirty="0" smtClean="0"/>
              <a:t>is assured that </a:t>
            </a:r>
            <a:r>
              <a:rPr lang="en-US" i="1" dirty="0"/>
              <a:t>sequence number y does not belong to the forbidden region of any previously established </a:t>
            </a:r>
            <a:r>
              <a:rPr lang="en-US" i="1" dirty="0" smtClean="0"/>
              <a:t>connection</a:t>
            </a:r>
          </a:p>
          <a:p>
            <a:r>
              <a:rPr lang="en-US" dirty="0" smtClean="0"/>
              <a:t>Y -&gt; Backward Connection </a:t>
            </a:r>
            <a:r>
              <a:rPr lang="en-US" dirty="0" err="1" smtClean="0"/>
              <a:t>ka</a:t>
            </a:r>
            <a:r>
              <a:rPr lang="en-US" dirty="0" smtClean="0"/>
              <a:t> SEQ_NUM</a:t>
            </a:r>
            <a:endParaRPr lang="en-US" dirty="0"/>
          </a:p>
        </p:txBody>
      </p:sp>
      <p:sp>
        <p:nvSpPr>
          <p:cNvPr id="8" name="TextBox 7">
            <a:extLst>
              <a:ext uri="{FF2B5EF4-FFF2-40B4-BE49-F238E27FC236}">
                <a16:creationId xmlns="" xmlns:a16="http://schemas.microsoft.com/office/drawing/2014/main" id="{8981FCD2-4B7D-764E-8B6F-9903DCF54410}"/>
              </a:ext>
            </a:extLst>
          </p:cNvPr>
          <p:cNvSpPr txBox="1"/>
          <p:nvPr/>
        </p:nvSpPr>
        <p:spPr>
          <a:xfrm>
            <a:off x="-14287" y="6109029"/>
            <a:ext cx="4786312"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a:t>
            </a:r>
            <a:r>
              <a:rPr lang="en-US" b="1" dirty="0" err="1" smtClean="0"/>
              <a:t>Tanenbaum</a:t>
            </a:r>
            <a:endParaRPr lang="en-US" b="1" dirty="0"/>
          </a:p>
        </p:txBody>
      </p:sp>
    </p:spTree>
    <p:extLst>
      <p:ext uri="{BB962C8B-B14F-4D97-AF65-F5344CB8AC3E}">
        <p14:creationId xmlns:p14="http://schemas.microsoft.com/office/powerpoint/2010/main" val="340725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307583"/>
            <a:ext cx="9644332" cy="23506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                                   Software, Kernel  </a:t>
            </a:r>
          </a:p>
        </p:txBody>
      </p:sp>
      <p:sp>
        <p:nvSpPr>
          <p:cNvPr id="11" name="Rectangle 10"/>
          <p:cNvSpPr/>
          <p:nvPr/>
        </p:nvSpPr>
        <p:spPr>
          <a:xfrm>
            <a:off x="0" y="4658264"/>
            <a:ext cx="9644332" cy="8453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a:t>                                                Firmware, Device Driver</a:t>
            </a:r>
            <a:endParaRPr lang="en-US" sz="3200" b="1" dirty="0"/>
          </a:p>
        </p:txBody>
      </p:sp>
      <p:sp>
        <p:nvSpPr>
          <p:cNvPr id="10" name="Rectangle 9"/>
          <p:cNvSpPr/>
          <p:nvPr/>
        </p:nvSpPr>
        <p:spPr>
          <a:xfrm>
            <a:off x="0" y="5503653"/>
            <a:ext cx="9644332" cy="8626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a:t>                      Hardware</a:t>
            </a:r>
            <a:endParaRPr lang="en-US" sz="3200" b="1" dirty="0"/>
          </a:p>
        </p:txBody>
      </p:sp>
      <p:sp>
        <p:nvSpPr>
          <p:cNvPr id="3" name="Title 2"/>
          <p:cNvSpPr>
            <a:spLocks noGrp="1"/>
          </p:cNvSpPr>
          <p:nvPr>
            <p:ph type="title"/>
          </p:nvPr>
        </p:nvSpPr>
        <p:spPr/>
        <p:txBody>
          <a:bodyPr/>
          <a:lstStyle/>
          <a:p>
            <a:r>
              <a:rPr lang="en-US" dirty="0"/>
              <a:t>Protocol Stack Implementation in a Host</a:t>
            </a:r>
          </a:p>
        </p:txBody>
      </p:sp>
      <p:grpSp>
        <p:nvGrpSpPr>
          <p:cNvPr id="4" name="Group 3"/>
          <p:cNvGrpSpPr/>
          <p:nvPr/>
        </p:nvGrpSpPr>
        <p:grpSpPr>
          <a:xfrm>
            <a:off x="207033" y="1340478"/>
            <a:ext cx="3640348"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a:t>Transport</a:t>
              </a:r>
              <a:endParaRPr lang="en-US" sz="2800" b="1" dirty="0"/>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a:t>
              </a:r>
            </a:p>
          </p:txBody>
        </p:sp>
      </p:grpSp>
    </p:spTree>
    <p:extLst>
      <p:ext uri="{BB962C8B-B14F-4D97-AF65-F5344CB8AC3E}">
        <p14:creationId xmlns:p14="http://schemas.microsoft.com/office/powerpoint/2010/main" val="1389014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51288F9-DEDA-D94B-B9F5-C3F12A05198D}"/>
              </a:ext>
            </a:extLst>
          </p:cNvPr>
          <p:cNvSpPr>
            <a:spLocks noGrp="1"/>
          </p:cNvSpPr>
          <p:nvPr>
            <p:ph type="title"/>
          </p:nvPr>
        </p:nvSpPr>
        <p:spPr/>
        <p:txBody>
          <a:bodyPr>
            <a:normAutofit fontScale="90000"/>
          </a:bodyPr>
          <a:lstStyle/>
          <a:p>
            <a:r>
              <a:rPr lang="en-US" dirty="0"/>
              <a:t>Three Way Handshake – </a:t>
            </a:r>
            <a:r>
              <a:rPr lang="en-US" sz="3100" b="1" dirty="0"/>
              <a:t>CONNECTION REQUEST is a Delayed Duplicate</a:t>
            </a:r>
            <a:endParaRPr lang="en-US" b="1" dirty="0"/>
          </a:p>
        </p:txBody>
      </p:sp>
      <p:sp>
        <p:nvSpPr>
          <p:cNvPr id="6" name="TextBox 5">
            <a:extLst>
              <a:ext uri="{FF2B5EF4-FFF2-40B4-BE49-F238E27FC236}">
                <a16:creationId xmlns="" xmlns:a16="http://schemas.microsoft.com/office/drawing/2014/main" id="{D43F03CB-8B4F-3F4E-B30F-C55CA59FC62D}"/>
              </a:ext>
            </a:extLst>
          </p:cNvPr>
          <p:cNvSpPr txBox="1"/>
          <p:nvPr/>
        </p:nvSpPr>
        <p:spPr>
          <a:xfrm>
            <a:off x="6886575" y="6216660"/>
            <a:ext cx="5100638" cy="369332"/>
          </a:xfrm>
          <a:prstGeom prst="rect">
            <a:avLst/>
          </a:prstGeom>
          <a:noFill/>
        </p:spPr>
        <p:txBody>
          <a:bodyPr wrap="square" rtlCol="0">
            <a:spAutoFit/>
          </a:bodyPr>
          <a:lstStyle/>
          <a:p>
            <a:pPr algn="ctr"/>
            <a:r>
              <a:rPr lang="en-US" b="1" dirty="0" smtClean="0"/>
              <a:t>Computer </a:t>
            </a:r>
            <a:r>
              <a:rPr lang="en-US" b="1" dirty="0"/>
              <a:t>Networks (5</a:t>
            </a:r>
            <a:r>
              <a:rPr lang="en-US" b="1" baseline="30000" dirty="0"/>
              <a:t>th</a:t>
            </a:r>
            <a:r>
              <a:rPr lang="en-US" b="1" dirty="0"/>
              <a:t> Edition) by Tanenbaum, </a:t>
            </a:r>
          </a:p>
        </p:txBody>
      </p:sp>
      <p:grpSp>
        <p:nvGrpSpPr>
          <p:cNvPr id="8" name="Group 7"/>
          <p:cNvGrpSpPr/>
          <p:nvPr/>
        </p:nvGrpSpPr>
        <p:grpSpPr>
          <a:xfrm>
            <a:off x="6970983" y="882252"/>
            <a:ext cx="5100638" cy="5343525"/>
            <a:chOff x="4716399" y="1385888"/>
            <a:chExt cx="5100638" cy="5343525"/>
          </a:xfrm>
        </p:grpSpPr>
        <p:pic>
          <p:nvPicPr>
            <p:cNvPr id="5" name="Picture 4">
              <a:extLst>
                <a:ext uri="{FF2B5EF4-FFF2-40B4-BE49-F238E27FC236}">
                  <a16:creationId xmlns="" xmlns:a16="http://schemas.microsoft.com/office/drawing/2014/main" id="{3B474462-CEB6-114D-8157-4331C9C2DEFF}"/>
                </a:ext>
              </a:extLst>
            </p:cNvPr>
            <p:cNvPicPr>
              <a:picLocks noChangeAspect="1"/>
            </p:cNvPicPr>
            <p:nvPr/>
          </p:nvPicPr>
          <p:blipFill rotWithShape="1">
            <a:blip r:embed="rId2"/>
            <a:srcRect l="3912" t="2968" r="3709" b="2280"/>
            <a:stretch/>
          </p:blipFill>
          <p:spPr>
            <a:xfrm>
              <a:off x="4716399" y="1385888"/>
              <a:ext cx="5100638" cy="5343525"/>
            </a:xfrm>
            <a:prstGeom prst="rect">
              <a:avLst/>
            </a:prstGeom>
          </p:spPr>
        </p:pic>
        <p:sp>
          <p:nvSpPr>
            <p:cNvPr id="2" name="Rectangle 1"/>
            <p:cNvSpPr/>
            <p:nvPr/>
          </p:nvSpPr>
          <p:spPr>
            <a:xfrm>
              <a:off x="5100638" y="1728788"/>
              <a:ext cx="600075" cy="3571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00638" y="2085975"/>
              <a:ext cx="600075" cy="3714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00638" y="2457450"/>
              <a:ext cx="600075" cy="38013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242" y="1193780"/>
            <a:ext cx="7311705" cy="3170099"/>
          </a:xfrm>
          <a:prstGeom prst="rect">
            <a:avLst/>
          </a:prstGeom>
          <a:noFill/>
        </p:spPr>
        <p:txBody>
          <a:bodyPr wrap="square" rtlCol="0">
            <a:spAutoFit/>
          </a:bodyPr>
          <a:lstStyle/>
          <a:p>
            <a:r>
              <a:rPr lang="en-US" sz="2000" dirty="0" smtClean="0"/>
              <a:t>So basically what can be thought of happening in this situation is that let us say that the HOST1 initially  had sent a Connection Request to HOST2, but then crashed and had to be RESTARTED.</a:t>
            </a:r>
          </a:p>
          <a:p>
            <a:r>
              <a:rPr lang="en-US" sz="2000" dirty="0" smtClean="0"/>
              <a:t>The HOST2 nonetheless receives that connection request, validates it and sends out the ACK along with the backward connection </a:t>
            </a:r>
            <a:r>
              <a:rPr lang="en-US" sz="2000" dirty="0" err="1" smtClean="0"/>
              <a:t>ka</a:t>
            </a:r>
            <a:r>
              <a:rPr lang="en-US" sz="2000" dirty="0" smtClean="0"/>
              <a:t> SEQ_NUM.</a:t>
            </a:r>
          </a:p>
          <a:p>
            <a:r>
              <a:rPr lang="en-US" sz="2000" dirty="0" smtClean="0"/>
              <a:t>The HOST1 receives an ACK </a:t>
            </a:r>
            <a:r>
              <a:rPr lang="en-US" sz="2000" b="1" dirty="0" smtClean="0"/>
              <a:t>which it was not </a:t>
            </a:r>
            <a:r>
              <a:rPr lang="en-US" sz="2000" b="1" dirty="0" smtClean="0"/>
              <a:t>expecting/accepting</a:t>
            </a:r>
            <a:r>
              <a:rPr lang="en-US" sz="2000" dirty="0" smtClean="0"/>
              <a:t>, since it is no longer accepting connections at that previous SEQ_NUM, hence it sends back a simple REJECT message which when received by the HOST2 also makes it drop the connection. </a:t>
            </a:r>
            <a:endParaRPr lang="en-US" sz="2000" dirty="0"/>
          </a:p>
        </p:txBody>
      </p:sp>
    </p:spTree>
    <p:extLst>
      <p:ext uri="{BB962C8B-B14F-4D97-AF65-F5344CB8AC3E}">
        <p14:creationId xmlns:p14="http://schemas.microsoft.com/office/powerpoint/2010/main" val="417343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51288F9-DEDA-D94B-B9F5-C3F12A05198D}"/>
              </a:ext>
            </a:extLst>
          </p:cNvPr>
          <p:cNvSpPr>
            <a:spLocks noGrp="1"/>
          </p:cNvSpPr>
          <p:nvPr>
            <p:ph type="title"/>
          </p:nvPr>
        </p:nvSpPr>
        <p:spPr>
          <a:xfrm>
            <a:off x="-1" y="9145"/>
            <a:ext cx="12192001" cy="850392"/>
          </a:xfrm>
        </p:spPr>
        <p:txBody>
          <a:bodyPr>
            <a:noAutofit/>
          </a:bodyPr>
          <a:lstStyle/>
          <a:p>
            <a:r>
              <a:rPr lang="en-US" sz="3000" b="1" dirty="0" smtClean="0"/>
              <a:t>CONNECTION </a:t>
            </a:r>
            <a:r>
              <a:rPr lang="en-US" sz="3000" b="1" dirty="0"/>
              <a:t>REQUEST and </a:t>
            </a:r>
            <a:r>
              <a:rPr lang="en-US" sz="3000" b="1" dirty="0" smtClean="0"/>
              <a:t>ACK </a:t>
            </a:r>
            <a:r>
              <a:rPr lang="en-US" sz="3000" b="1" dirty="0"/>
              <a:t>both are Delayed Duplicates</a:t>
            </a:r>
          </a:p>
        </p:txBody>
      </p:sp>
      <p:sp>
        <p:nvSpPr>
          <p:cNvPr id="6" name="TextBox 5">
            <a:extLst>
              <a:ext uri="{FF2B5EF4-FFF2-40B4-BE49-F238E27FC236}">
                <a16:creationId xmlns="" xmlns:a16="http://schemas.microsoft.com/office/drawing/2014/main" id="{E0634BF5-D4EA-BD46-8157-C56651AA8C6A}"/>
              </a:ext>
            </a:extLst>
          </p:cNvPr>
          <p:cNvSpPr txBox="1"/>
          <p:nvPr/>
        </p:nvSpPr>
        <p:spPr>
          <a:xfrm>
            <a:off x="7029450" y="6257835"/>
            <a:ext cx="5057775" cy="646331"/>
          </a:xfrm>
          <a:prstGeom prst="rect">
            <a:avLst/>
          </a:prstGeom>
          <a:noFill/>
        </p:spPr>
        <p:txBody>
          <a:bodyPr wrap="square" rtlCol="0">
            <a:spAutoFit/>
          </a:bodyPr>
          <a:lstStyle/>
          <a:p>
            <a:pPr algn="ctr"/>
            <a:r>
              <a:rPr lang="en-US" b="1" dirty="0"/>
              <a:t>Source: Computer Networks (5</a:t>
            </a:r>
            <a:r>
              <a:rPr lang="en-US" b="1" baseline="30000" dirty="0"/>
              <a:t>th</a:t>
            </a:r>
            <a:r>
              <a:rPr lang="en-US" b="1" dirty="0"/>
              <a:t> Edition) by Tanenbaum, </a:t>
            </a:r>
            <a:r>
              <a:rPr lang="en-US" b="1" dirty="0" err="1"/>
              <a:t>Wetherell</a:t>
            </a:r>
            <a:r>
              <a:rPr lang="en-US" b="1" dirty="0"/>
              <a:t> </a:t>
            </a:r>
          </a:p>
        </p:txBody>
      </p:sp>
      <p:grpSp>
        <p:nvGrpSpPr>
          <p:cNvPr id="2" name="Group 1"/>
          <p:cNvGrpSpPr/>
          <p:nvPr/>
        </p:nvGrpSpPr>
        <p:grpSpPr>
          <a:xfrm>
            <a:off x="6958010" y="882964"/>
            <a:ext cx="5162550" cy="5403533"/>
            <a:chOff x="4496372" y="1400175"/>
            <a:chExt cx="4829175" cy="5214937"/>
          </a:xfrm>
        </p:grpSpPr>
        <p:pic>
          <p:nvPicPr>
            <p:cNvPr id="4" name="Picture 3">
              <a:extLst>
                <a:ext uri="{FF2B5EF4-FFF2-40B4-BE49-F238E27FC236}">
                  <a16:creationId xmlns="" xmlns:a16="http://schemas.microsoft.com/office/drawing/2014/main" id="{7D430262-8C34-5D43-9243-ABAC0D0CD851}"/>
                </a:ext>
              </a:extLst>
            </p:cNvPr>
            <p:cNvPicPr>
              <a:picLocks noChangeAspect="1"/>
            </p:cNvPicPr>
            <p:nvPr/>
          </p:nvPicPr>
          <p:blipFill rotWithShape="1">
            <a:blip r:embed="rId2"/>
            <a:srcRect l="5538" t="2474" r="10515" b="3187"/>
            <a:stretch/>
          </p:blipFill>
          <p:spPr>
            <a:xfrm>
              <a:off x="4496372" y="1400175"/>
              <a:ext cx="4829175" cy="5214937"/>
            </a:xfrm>
            <a:prstGeom prst="rect">
              <a:avLst/>
            </a:prstGeom>
          </p:spPr>
        </p:pic>
        <p:sp>
          <p:nvSpPr>
            <p:cNvPr id="5" name="Rectangle 4"/>
            <p:cNvSpPr/>
            <p:nvPr/>
          </p:nvSpPr>
          <p:spPr>
            <a:xfrm>
              <a:off x="4900612" y="1728788"/>
              <a:ext cx="571499" cy="3571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0612" y="2085975"/>
              <a:ext cx="571499" cy="347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00612" y="3178944"/>
              <a:ext cx="571499" cy="285038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00611" y="2433628"/>
              <a:ext cx="571499" cy="38337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00611" y="2817003"/>
              <a:ext cx="571499" cy="3476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85721" y="1207848"/>
            <a:ext cx="7127941" cy="4524315"/>
          </a:xfrm>
          <a:prstGeom prst="rect">
            <a:avLst/>
          </a:prstGeom>
          <a:noFill/>
        </p:spPr>
        <p:txBody>
          <a:bodyPr wrap="square" rtlCol="0">
            <a:spAutoFit/>
          </a:bodyPr>
          <a:lstStyle/>
          <a:p>
            <a:r>
              <a:rPr lang="en-US" dirty="0" smtClean="0"/>
              <a:t>So basically what can be thought of happening in this situation is that </a:t>
            </a:r>
            <a:r>
              <a:rPr lang="en-US" dirty="0" smtClean="0"/>
              <a:t/>
            </a:r>
            <a:br>
              <a:rPr lang="en-US" dirty="0" smtClean="0"/>
            </a:br>
            <a:r>
              <a:rPr lang="en-US" dirty="0" smtClean="0"/>
              <a:t>let </a:t>
            </a:r>
            <a:r>
              <a:rPr lang="en-US" dirty="0" smtClean="0"/>
              <a:t>us say that the HOST1 initially  had sent a Connection Request to HOST2, but then crashed and had to be RESTARTED.</a:t>
            </a:r>
          </a:p>
          <a:p>
            <a:r>
              <a:rPr lang="en-US" dirty="0" smtClean="0"/>
              <a:t>The HOST2 nonetheless receives that connection request, validates it and sends out the ACK along with the backward connection </a:t>
            </a:r>
            <a:r>
              <a:rPr lang="en-US" dirty="0" err="1" smtClean="0"/>
              <a:t>ka</a:t>
            </a:r>
            <a:r>
              <a:rPr lang="en-US" dirty="0" smtClean="0"/>
              <a:t> SEQ_NUM.</a:t>
            </a:r>
          </a:p>
          <a:p>
            <a:r>
              <a:rPr lang="en-US" dirty="0" smtClean="0"/>
              <a:t>The HOST1 receives an ACK which it was not accepting, since it is no longer accepting connections at that previous SEQ_NUM, hence it sends back a simple REJECT message which when received by the HOST2 also makes it drop the connection. </a:t>
            </a:r>
          </a:p>
          <a:p>
            <a:r>
              <a:rPr lang="en-US" dirty="0" smtClean="0"/>
              <a:t>Before that perhaps there was another similar connection request made and the HOST is sending DATA with the same SEQ_NUM but a different ACK. </a:t>
            </a:r>
            <a:br>
              <a:rPr lang="en-US" dirty="0" smtClean="0"/>
            </a:br>
            <a:r>
              <a:rPr lang="en-US" dirty="0" smtClean="0"/>
              <a:t>In this case the HOST2 realizes that the ACK it has received is not the one it was expecting and hence rejects that DATA Packet from the HOST1.</a:t>
            </a:r>
          </a:p>
          <a:p>
            <a:r>
              <a:rPr lang="en-US" dirty="0" smtClean="0"/>
              <a:t>It further then detects the REJECT message for the corresponding ACK value and then closes the connection. </a:t>
            </a:r>
            <a:endParaRPr lang="en-US" dirty="0"/>
          </a:p>
        </p:txBody>
      </p:sp>
    </p:spTree>
    <p:extLst>
      <p:ext uri="{BB962C8B-B14F-4D97-AF65-F5344CB8AC3E}">
        <p14:creationId xmlns:p14="http://schemas.microsoft.com/office/powerpoint/2010/main" val="35424308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5B27154-2D94-E649-84AB-FDCFA7568675}"/>
              </a:ext>
            </a:extLst>
          </p:cNvPr>
          <p:cNvSpPr>
            <a:spLocks noGrp="1"/>
          </p:cNvSpPr>
          <p:nvPr>
            <p:ph idx="1"/>
          </p:nvPr>
        </p:nvSpPr>
        <p:spPr/>
        <p:txBody>
          <a:bodyPr/>
          <a:lstStyle/>
          <a:p>
            <a:r>
              <a:rPr lang="en-US" dirty="0"/>
              <a:t>When one party hangs up, the connection is broken</a:t>
            </a:r>
          </a:p>
          <a:p>
            <a:endParaRPr lang="en-US" dirty="0"/>
          </a:p>
          <a:p>
            <a:r>
              <a:rPr lang="en-US" dirty="0"/>
              <a:t>This may results in data loss</a:t>
            </a:r>
          </a:p>
        </p:txBody>
      </p:sp>
      <p:sp>
        <p:nvSpPr>
          <p:cNvPr id="3" name="Title 2">
            <a:extLst>
              <a:ext uri="{FF2B5EF4-FFF2-40B4-BE49-F238E27FC236}">
                <a16:creationId xmlns="" xmlns:a16="http://schemas.microsoft.com/office/drawing/2014/main" id="{53563D00-219A-D34D-9238-0C79DD8F0736}"/>
              </a:ext>
            </a:extLst>
          </p:cNvPr>
          <p:cNvSpPr>
            <a:spLocks noGrp="1"/>
          </p:cNvSpPr>
          <p:nvPr>
            <p:ph type="title"/>
          </p:nvPr>
        </p:nvSpPr>
        <p:spPr/>
        <p:txBody>
          <a:bodyPr/>
          <a:lstStyle/>
          <a:p>
            <a:r>
              <a:rPr lang="en-US" dirty="0"/>
              <a:t>Connection Release – Asymmetric Release</a:t>
            </a:r>
          </a:p>
        </p:txBody>
      </p:sp>
      <p:pic>
        <p:nvPicPr>
          <p:cNvPr id="5" name="Picture 4">
            <a:extLst>
              <a:ext uri="{FF2B5EF4-FFF2-40B4-BE49-F238E27FC236}">
                <a16:creationId xmlns="" xmlns:a16="http://schemas.microsoft.com/office/drawing/2014/main" id="{B37F9FE1-01ED-F646-8BFA-1BED38877468}"/>
              </a:ext>
            </a:extLst>
          </p:cNvPr>
          <p:cNvPicPr>
            <a:picLocks noChangeAspect="1"/>
          </p:cNvPicPr>
          <p:nvPr/>
        </p:nvPicPr>
        <p:blipFill>
          <a:blip r:embed="rId2"/>
          <a:stretch>
            <a:fillRect/>
          </a:stretch>
        </p:blipFill>
        <p:spPr>
          <a:xfrm>
            <a:off x="6583884" y="1809072"/>
            <a:ext cx="5325618" cy="4678190"/>
          </a:xfrm>
          <a:prstGeom prst="rect">
            <a:avLst/>
          </a:prstGeom>
        </p:spPr>
      </p:pic>
      <p:sp>
        <p:nvSpPr>
          <p:cNvPr id="6" name="TextBox 5">
            <a:extLst>
              <a:ext uri="{FF2B5EF4-FFF2-40B4-BE49-F238E27FC236}">
                <a16:creationId xmlns="" xmlns:a16="http://schemas.microsoft.com/office/drawing/2014/main" id="{C451E2D8-061B-8F4A-863C-19139DE7A300}"/>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44082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5B27154-2D94-E649-84AB-FDCFA7568675}"/>
              </a:ext>
            </a:extLst>
          </p:cNvPr>
          <p:cNvSpPr>
            <a:spLocks noGrp="1"/>
          </p:cNvSpPr>
          <p:nvPr>
            <p:ph idx="1"/>
          </p:nvPr>
        </p:nvSpPr>
        <p:spPr/>
        <p:txBody>
          <a:bodyPr/>
          <a:lstStyle/>
          <a:p>
            <a:r>
              <a:rPr lang="en-US" dirty="0"/>
              <a:t>Treats the connection </a:t>
            </a:r>
            <a:r>
              <a:rPr lang="en-US" sz="3200" b="1" dirty="0"/>
              <a:t>as two separate unidirectional connections and requires each one to be released separately </a:t>
            </a:r>
            <a:endParaRPr lang="en-US" b="1" dirty="0"/>
          </a:p>
          <a:p>
            <a:endParaRPr lang="en-US" dirty="0"/>
          </a:p>
          <a:p>
            <a:r>
              <a:rPr lang="en-US" dirty="0"/>
              <a:t>Does the job when each process has a fixed amount of data to send and clearly knows when it has sent it. </a:t>
            </a:r>
          </a:p>
          <a:p>
            <a:endParaRPr lang="en-US" dirty="0"/>
          </a:p>
          <a:p>
            <a:r>
              <a:rPr lang="en-US" dirty="0"/>
              <a:t>What can be a protocol for this? </a:t>
            </a:r>
          </a:p>
          <a:p>
            <a:pPr lvl="1"/>
            <a:r>
              <a:rPr lang="en-US" b="1" dirty="0"/>
              <a:t>Host 1: “I am done” </a:t>
            </a:r>
          </a:p>
          <a:p>
            <a:pPr lvl="1"/>
            <a:r>
              <a:rPr lang="en-US" b="1" dirty="0"/>
              <a:t>Host 2: ”I am done too” </a:t>
            </a:r>
          </a:p>
          <a:p>
            <a:pPr lvl="1"/>
            <a:endParaRPr lang="en-US" b="1" dirty="0"/>
          </a:p>
          <a:p>
            <a:r>
              <a:rPr lang="en-US" b="1" dirty="0">
                <a:solidFill>
                  <a:srgbClr val="FF0000"/>
                </a:solidFill>
              </a:rPr>
              <a:t>Does this protocol work good always? </a:t>
            </a:r>
          </a:p>
        </p:txBody>
      </p:sp>
      <p:sp>
        <p:nvSpPr>
          <p:cNvPr id="3" name="Title 2">
            <a:extLst>
              <a:ext uri="{FF2B5EF4-FFF2-40B4-BE49-F238E27FC236}">
                <a16:creationId xmlns="" xmlns:a16="http://schemas.microsoft.com/office/drawing/2014/main" id="{53563D00-219A-D34D-9238-0C79DD8F0736}"/>
              </a:ext>
            </a:extLst>
          </p:cNvPr>
          <p:cNvSpPr>
            <a:spLocks noGrp="1"/>
          </p:cNvSpPr>
          <p:nvPr>
            <p:ph type="title"/>
          </p:nvPr>
        </p:nvSpPr>
        <p:spPr/>
        <p:txBody>
          <a:bodyPr/>
          <a:lstStyle/>
          <a:p>
            <a:r>
              <a:rPr lang="en-US" dirty="0"/>
              <a:t>Connection Release – Symmetric Release</a:t>
            </a:r>
          </a:p>
        </p:txBody>
      </p:sp>
    </p:spTree>
    <p:extLst>
      <p:ext uri="{BB962C8B-B14F-4D97-AF65-F5344CB8AC3E}">
        <p14:creationId xmlns:p14="http://schemas.microsoft.com/office/powerpoint/2010/main" val="65581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BC513E4-21B9-EE48-8F29-EC6AE0FCD248}"/>
              </a:ext>
            </a:extLst>
          </p:cNvPr>
          <p:cNvSpPr>
            <a:spLocks noGrp="1"/>
          </p:cNvSpPr>
          <p:nvPr>
            <p:ph type="title"/>
          </p:nvPr>
        </p:nvSpPr>
        <p:spPr/>
        <p:txBody>
          <a:bodyPr/>
          <a:lstStyle/>
          <a:p>
            <a:r>
              <a:rPr lang="en-US" dirty="0"/>
              <a:t>The Two Army Problem</a:t>
            </a:r>
          </a:p>
        </p:txBody>
      </p:sp>
      <p:pic>
        <p:nvPicPr>
          <p:cNvPr id="6" name="Picture 5">
            <a:extLst>
              <a:ext uri="{FF2B5EF4-FFF2-40B4-BE49-F238E27FC236}">
                <a16:creationId xmlns="" xmlns:a16="http://schemas.microsoft.com/office/drawing/2014/main" id="{B8CFF8AD-C855-BE49-904E-2893F6BDC552}"/>
              </a:ext>
            </a:extLst>
          </p:cNvPr>
          <p:cNvPicPr>
            <a:picLocks noChangeAspect="1"/>
          </p:cNvPicPr>
          <p:nvPr/>
        </p:nvPicPr>
        <p:blipFill>
          <a:blip r:embed="rId2"/>
          <a:stretch>
            <a:fillRect/>
          </a:stretch>
        </p:blipFill>
        <p:spPr>
          <a:xfrm>
            <a:off x="1155700" y="1270000"/>
            <a:ext cx="9880600" cy="4318000"/>
          </a:xfrm>
          <a:prstGeom prst="rect">
            <a:avLst/>
          </a:prstGeom>
        </p:spPr>
      </p:pic>
      <p:sp>
        <p:nvSpPr>
          <p:cNvPr id="7" name="TextBox 6">
            <a:extLst>
              <a:ext uri="{FF2B5EF4-FFF2-40B4-BE49-F238E27FC236}">
                <a16:creationId xmlns="" xmlns:a16="http://schemas.microsoft.com/office/drawing/2014/main" id="{07C0028D-6BAD-5049-97EC-566295EE3EAA}"/>
              </a:ext>
            </a:extLst>
          </p:cNvPr>
          <p:cNvSpPr txBox="1"/>
          <p:nvPr/>
        </p:nvSpPr>
        <p:spPr>
          <a:xfrm>
            <a:off x="219456" y="5413688"/>
            <a:ext cx="5399812" cy="584775"/>
          </a:xfrm>
          <a:prstGeom prst="rect">
            <a:avLst/>
          </a:prstGeom>
          <a:noFill/>
        </p:spPr>
        <p:txBody>
          <a:bodyPr wrap="none" rtlCol="0">
            <a:spAutoFit/>
          </a:bodyPr>
          <a:lstStyle/>
          <a:p>
            <a:r>
              <a:rPr lang="en-US" sz="3200" b="1" dirty="0">
                <a:solidFill>
                  <a:srgbClr val="FF0000"/>
                </a:solidFill>
              </a:rPr>
              <a:t>No protocol exists to solve this</a:t>
            </a:r>
          </a:p>
        </p:txBody>
      </p:sp>
      <p:sp>
        <p:nvSpPr>
          <p:cNvPr id="8" name="TextBox 7">
            <a:extLst>
              <a:ext uri="{FF2B5EF4-FFF2-40B4-BE49-F238E27FC236}">
                <a16:creationId xmlns="" xmlns:a16="http://schemas.microsoft.com/office/drawing/2014/main" id="{52E1660A-D1B1-9444-BE55-BFB65EEE2925}"/>
              </a:ext>
            </a:extLst>
          </p:cNvPr>
          <p:cNvSpPr txBox="1"/>
          <p:nvPr/>
        </p:nvSpPr>
        <p:spPr>
          <a:xfrm>
            <a:off x="8278368" y="4992624"/>
            <a:ext cx="3694176" cy="1569660"/>
          </a:xfrm>
          <a:prstGeom prst="rect">
            <a:avLst/>
          </a:prstGeom>
          <a:noFill/>
        </p:spPr>
        <p:txBody>
          <a:bodyPr wrap="square" rtlCol="0">
            <a:spAutoFit/>
          </a:bodyPr>
          <a:lstStyle/>
          <a:p>
            <a:r>
              <a:rPr lang="en-US" sz="3200" b="1" dirty="0">
                <a:solidFill>
                  <a:srgbClr val="0070C0"/>
                </a:solidFill>
              </a:rPr>
              <a:t>Let every party take independent decisions</a:t>
            </a:r>
          </a:p>
        </p:txBody>
      </p:sp>
      <p:sp>
        <p:nvSpPr>
          <p:cNvPr id="9" name="TextBox 8">
            <a:extLst>
              <a:ext uri="{FF2B5EF4-FFF2-40B4-BE49-F238E27FC236}">
                <a16:creationId xmlns="" xmlns:a16="http://schemas.microsoft.com/office/drawing/2014/main" id="{AE6CF921-E4BB-AF40-93DC-E8BE84B2C340}"/>
              </a:ext>
            </a:extLst>
          </p:cNvPr>
          <p:cNvSpPr txBox="1"/>
          <p:nvPr/>
        </p:nvSpPr>
        <p:spPr>
          <a:xfrm>
            <a:off x="4208026" y="1125587"/>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02903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E3A21BA-94A2-564C-A6F1-05915B2812D2}"/>
              </a:ext>
            </a:extLst>
          </p:cNvPr>
          <p:cNvSpPr>
            <a:spLocks noGrp="1"/>
          </p:cNvSpPr>
          <p:nvPr>
            <p:ph type="title"/>
          </p:nvPr>
        </p:nvSpPr>
        <p:spPr>
          <a:xfrm>
            <a:off x="0" y="0"/>
            <a:ext cx="12192000" cy="850392"/>
          </a:xfrm>
        </p:spPr>
        <p:txBody>
          <a:bodyPr/>
          <a:lstStyle/>
          <a:p>
            <a:r>
              <a:rPr lang="en-US" dirty="0"/>
              <a:t>Connection Release – Symmetric Release</a:t>
            </a:r>
          </a:p>
        </p:txBody>
      </p:sp>
      <p:sp>
        <p:nvSpPr>
          <p:cNvPr id="6" name="TextBox 5">
            <a:extLst>
              <a:ext uri="{FF2B5EF4-FFF2-40B4-BE49-F238E27FC236}">
                <a16:creationId xmlns="" xmlns:a16="http://schemas.microsoft.com/office/drawing/2014/main" id="{A731B1E7-7974-9C40-A47F-8B67E699B075}"/>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grpSp>
        <p:nvGrpSpPr>
          <p:cNvPr id="9" name="Group 8"/>
          <p:cNvGrpSpPr/>
          <p:nvPr/>
        </p:nvGrpSpPr>
        <p:grpSpPr>
          <a:xfrm>
            <a:off x="5186363" y="1017522"/>
            <a:ext cx="6772275" cy="5689483"/>
            <a:chOff x="3571875" y="1017523"/>
            <a:chExt cx="6772275" cy="5689483"/>
          </a:xfrm>
        </p:grpSpPr>
        <p:pic>
          <p:nvPicPr>
            <p:cNvPr id="5" name="Picture 4">
              <a:extLst>
                <a:ext uri="{FF2B5EF4-FFF2-40B4-BE49-F238E27FC236}">
                  <a16:creationId xmlns="" xmlns:a16="http://schemas.microsoft.com/office/drawing/2014/main" id="{7AAED888-B46D-8744-A133-A7E5232CD0B4}"/>
                </a:ext>
              </a:extLst>
            </p:cNvPr>
            <p:cNvPicPr>
              <a:picLocks noChangeAspect="1"/>
            </p:cNvPicPr>
            <p:nvPr/>
          </p:nvPicPr>
          <p:blipFill>
            <a:blip r:embed="rId2"/>
            <a:stretch>
              <a:fillRect/>
            </a:stretch>
          </p:blipFill>
          <p:spPr>
            <a:xfrm>
              <a:off x="4055110" y="1017523"/>
              <a:ext cx="5765546" cy="5689483"/>
            </a:xfrm>
            <a:prstGeom prst="rect">
              <a:avLst/>
            </a:prstGeom>
          </p:spPr>
        </p:pic>
        <p:sp>
          <p:nvSpPr>
            <p:cNvPr id="7" name="Left Brace 6"/>
            <p:cNvSpPr/>
            <p:nvPr/>
          </p:nvSpPr>
          <p:spPr>
            <a:xfrm>
              <a:off x="3571875" y="2043113"/>
              <a:ext cx="483235" cy="1819151"/>
            </a:xfrm>
            <a:prstGeom prst="leftBrace">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9672638" y="2843213"/>
              <a:ext cx="671512" cy="221527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59102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E3A21BA-94A2-564C-A6F1-05915B2812D2}"/>
              </a:ext>
            </a:extLst>
          </p:cNvPr>
          <p:cNvSpPr>
            <a:spLocks noGrp="1"/>
          </p:cNvSpPr>
          <p:nvPr>
            <p:ph type="title"/>
          </p:nvPr>
        </p:nvSpPr>
        <p:spPr/>
        <p:txBody>
          <a:bodyPr/>
          <a:lstStyle/>
          <a:p>
            <a:r>
              <a:rPr lang="en-US" dirty="0"/>
              <a:t>Connection Release – Symmetric </a:t>
            </a:r>
            <a:r>
              <a:rPr lang="en-US" dirty="0" smtClean="0"/>
              <a:t>Release –&gt;  </a:t>
            </a:r>
            <a:r>
              <a:rPr lang="en-US" dirty="0"/>
              <a:t>Final ACK Lost</a:t>
            </a:r>
          </a:p>
        </p:txBody>
      </p:sp>
      <p:sp>
        <p:nvSpPr>
          <p:cNvPr id="6" name="TextBox 5">
            <a:extLst>
              <a:ext uri="{FF2B5EF4-FFF2-40B4-BE49-F238E27FC236}">
                <a16:creationId xmlns="" xmlns:a16="http://schemas.microsoft.com/office/drawing/2014/main" id="{FA7D6D8B-DCAA-834C-92FF-151DE475ECB8}"/>
              </a:ext>
            </a:extLst>
          </p:cNvPr>
          <p:cNvSpPr txBox="1"/>
          <p:nvPr/>
        </p:nvSpPr>
        <p:spPr>
          <a:xfrm>
            <a:off x="5357182" y="6480522"/>
            <a:ext cx="6818945"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grpSp>
        <p:nvGrpSpPr>
          <p:cNvPr id="2" name="Group 1"/>
          <p:cNvGrpSpPr/>
          <p:nvPr/>
        </p:nvGrpSpPr>
        <p:grpSpPr>
          <a:xfrm>
            <a:off x="5373055" y="859537"/>
            <a:ext cx="6591012" cy="5658401"/>
            <a:chOff x="3272792" y="1085849"/>
            <a:chExt cx="6591012" cy="5658401"/>
          </a:xfrm>
        </p:grpSpPr>
        <p:pic>
          <p:nvPicPr>
            <p:cNvPr id="4" name="Picture 3">
              <a:extLst>
                <a:ext uri="{FF2B5EF4-FFF2-40B4-BE49-F238E27FC236}">
                  <a16:creationId xmlns="" xmlns:a16="http://schemas.microsoft.com/office/drawing/2014/main" id="{ED272F34-536B-814C-9B4D-977450943900}"/>
                </a:ext>
              </a:extLst>
            </p:cNvPr>
            <p:cNvPicPr>
              <a:picLocks noChangeAspect="1"/>
            </p:cNvPicPr>
            <p:nvPr/>
          </p:nvPicPr>
          <p:blipFill>
            <a:blip r:embed="rId2"/>
            <a:stretch>
              <a:fillRect/>
            </a:stretch>
          </p:blipFill>
          <p:spPr>
            <a:xfrm>
              <a:off x="3670300" y="1085849"/>
              <a:ext cx="5857748" cy="5658401"/>
            </a:xfrm>
            <a:prstGeom prst="rect">
              <a:avLst/>
            </a:prstGeom>
          </p:spPr>
        </p:pic>
        <p:sp>
          <p:nvSpPr>
            <p:cNvPr id="5" name="Left Brace 4"/>
            <p:cNvSpPr/>
            <p:nvPr/>
          </p:nvSpPr>
          <p:spPr>
            <a:xfrm>
              <a:off x="3272792" y="1914519"/>
              <a:ext cx="483235" cy="1819151"/>
            </a:xfrm>
            <a:prstGeom prst="leftBrace">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9192292" y="2952686"/>
              <a:ext cx="671512" cy="210579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TextBox 7"/>
          <p:cNvSpPr txBox="1"/>
          <p:nvPr/>
        </p:nvSpPr>
        <p:spPr>
          <a:xfrm>
            <a:off x="42203" y="1043427"/>
            <a:ext cx="5572469" cy="5324535"/>
          </a:xfrm>
          <a:prstGeom prst="rect">
            <a:avLst/>
          </a:prstGeom>
          <a:noFill/>
        </p:spPr>
        <p:txBody>
          <a:bodyPr wrap="square" rtlCol="0">
            <a:spAutoFit/>
          </a:bodyPr>
          <a:lstStyle/>
          <a:p>
            <a:r>
              <a:rPr lang="en-US" sz="2000" dirty="0" smtClean="0"/>
              <a:t>Host1 Initiates a Connection Release, by </a:t>
            </a:r>
          </a:p>
          <a:p>
            <a:r>
              <a:rPr lang="en-US" sz="2000" dirty="0" smtClean="0"/>
              <a:t>Sending a DATA RELEASE and </a:t>
            </a:r>
            <a:br>
              <a:rPr lang="en-US" sz="2000" dirty="0" smtClean="0"/>
            </a:br>
            <a:r>
              <a:rPr lang="en-US" sz="2000" dirty="0" smtClean="0"/>
              <a:t>Starts a TIMER, awaiting an ACK from Host2.</a:t>
            </a:r>
          </a:p>
          <a:p>
            <a:r>
              <a:rPr lang="en-US" sz="2000" dirty="0" smtClean="0"/>
              <a:t/>
            </a:r>
            <a:br>
              <a:rPr lang="en-US" sz="2000" dirty="0" smtClean="0"/>
            </a:br>
            <a:r>
              <a:rPr lang="en-US" sz="2000" dirty="0" smtClean="0"/>
              <a:t>Host2 Receives the DR and </a:t>
            </a:r>
            <a:br>
              <a:rPr lang="en-US" sz="2000" dirty="0" smtClean="0"/>
            </a:br>
            <a:r>
              <a:rPr lang="en-US" sz="2000" dirty="0" smtClean="0"/>
              <a:t>Sends back another DR which acts as an ACK for the initially sent DR by the HOST1 and also informs about Host2 being ready to relinquish the connection, that it does not have any problem in release of connection</a:t>
            </a:r>
            <a:br>
              <a:rPr lang="en-US" sz="2000" dirty="0" smtClean="0"/>
            </a:br>
            <a:r>
              <a:rPr lang="en-US" sz="2000" dirty="0" smtClean="0"/>
              <a:t/>
            </a:r>
            <a:br>
              <a:rPr lang="en-US" sz="2000" dirty="0" smtClean="0"/>
            </a:br>
            <a:r>
              <a:rPr lang="en-US" sz="2000" dirty="0" smtClean="0"/>
              <a:t>The Host1 receives the ACK//DR</a:t>
            </a:r>
          </a:p>
          <a:p>
            <a:r>
              <a:rPr lang="en-US" sz="2000" dirty="0" smtClean="0"/>
              <a:t>ACK -&gt; Releases the Connection</a:t>
            </a:r>
          </a:p>
          <a:p>
            <a:r>
              <a:rPr lang="en-US" sz="2000" dirty="0" smtClean="0"/>
              <a:t>DR -&gt; Sends Host2 an ACK </a:t>
            </a:r>
          </a:p>
          <a:p>
            <a:r>
              <a:rPr lang="en-US" sz="2000" dirty="0" smtClean="0"/>
              <a:t/>
            </a:r>
            <a:br>
              <a:rPr lang="en-US" sz="2000" dirty="0" smtClean="0"/>
            </a:br>
            <a:r>
              <a:rPr lang="en-US" sz="2000" dirty="0" smtClean="0"/>
              <a:t>The Host2 received the ACK -&gt; Releases Connection</a:t>
            </a:r>
          </a:p>
          <a:p>
            <a:r>
              <a:rPr lang="en-US" sz="2000" dirty="0" smtClean="0"/>
              <a:t>If ACK Lost, it TIMES OUT and Releases Connection</a:t>
            </a:r>
            <a:endParaRPr lang="en-US" sz="2000" dirty="0"/>
          </a:p>
        </p:txBody>
      </p:sp>
    </p:spTree>
    <p:extLst>
      <p:ext uri="{BB962C8B-B14F-4D97-AF65-F5344CB8AC3E}">
        <p14:creationId xmlns:p14="http://schemas.microsoft.com/office/powerpoint/2010/main" val="3315690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E3A21BA-94A2-564C-A6F1-05915B2812D2}"/>
              </a:ext>
            </a:extLst>
          </p:cNvPr>
          <p:cNvSpPr>
            <a:spLocks noGrp="1"/>
          </p:cNvSpPr>
          <p:nvPr>
            <p:ph type="title"/>
          </p:nvPr>
        </p:nvSpPr>
        <p:spPr/>
        <p:txBody>
          <a:bodyPr/>
          <a:lstStyle/>
          <a:p>
            <a:r>
              <a:rPr lang="en-US" dirty="0"/>
              <a:t>Connection Release – Symmetric Release –&gt; Response Lost</a:t>
            </a:r>
          </a:p>
        </p:txBody>
      </p:sp>
      <p:pic>
        <p:nvPicPr>
          <p:cNvPr id="5" name="Picture 4">
            <a:extLst>
              <a:ext uri="{FF2B5EF4-FFF2-40B4-BE49-F238E27FC236}">
                <a16:creationId xmlns="" xmlns:a16="http://schemas.microsoft.com/office/drawing/2014/main" id="{1A74DD90-391C-0E41-BC4E-82AC701A9A17}"/>
              </a:ext>
            </a:extLst>
          </p:cNvPr>
          <p:cNvPicPr>
            <a:picLocks noChangeAspect="1"/>
          </p:cNvPicPr>
          <p:nvPr/>
        </p:nvPicPr>
        <p:blipFill>
          <a:blip r:embed="rId2"/>
          <a:stretch>
            <a:fillRect/>
          </a:stretch>
        </p:blipFill>
        <p:spPr>
          <a:xfrm>
            <a:off x="5690552" y="859536"/>
            <a:ext cx="5801360" cy="5755073"/>
          </a:xfrm>
          <a:prstGeom prst="rect">
            <a:avLst/>
          </a:prstGeom>
        </p:spPr>
      </p:pic>
      <p:sp>
        <p:nvSpPr>
          <p:cNvPr id="6" name="TextBox 5">
            <a:extLst>
              <a:ext uri="{FF2B5EF4-FFF2-40B4-BE49-F238E27FC236}">
                <a16:creationId xmlns="" xmlns:a16="http://schemas.microsoft.com/office/drawing/2014/main" id="{2BA1DC25-D8B2-7043-A029-AD9AAF9B6CCC}"/>
              </a:ext>
            </a:extLst>
          </p:cNvPr>
          <p:cNvSpPr txBox="1"/>
          <p:nvPr/>
        </p:nvSpPr>
        <p:spPr>
          <a:xfrm>
            <a:off x="5043489" y="6534834"/>
            <a:ext cx="7148512"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7" name="TextBox 6"/>
          <p:cNvSpPr txBox="1"/>
          <p:nvPr/>
        </p:nvSpPr>
        <p:spPr>
          <a:xfrm>
            <a:off x="0" y="1338855"/>
            <a:ext cx="6020972" cy="3785652"/>
          </a:xfrm>
          <a:prstGeom prst="rect">
            <a:avLst/>
          </a:prstGeom>
          <a:noFill/>
        </p:spPr>
        <p:txBody>
          <a:bodyPr wrap="square" rtlCol="0">
            <a:spAutoFit/>
          </a:bodyPr>
          <a:lstStyle/>
          <a:p>
            <a:r>
              <a:rPr lang="en-US" sz="2000" dirty="0" smtClean="0"/>
              <a:t>Host1 Initiates a Connection Release, by </a:t>
            </a:r>
          </a:p>
          <a:p>
            <a:r>
              <a:rPr lang="en-US" sz="2000" dirty="0" smtClean="0"/>
              <a:t>Sending a DATA RELEASE and </a:t>
            </a:r>
            <a:br>
              <a:rPr lang="en-US" sz="2000" dirty="0" smtClean="0"/>
            </a:br>
            <a:r>
              <a:rPr lang="en-US" sz="2000" dirty="0" smtClean="0"/>
              <a:t>Starts a TIMER, awaiting an ACK from Host2.</a:t>
            </a:r>
          </a:p>
          <a:p>
            <a:r>
              <a:rPr lang="en-US" sz="2000" dirty="0" smtClean="0"/>
              <a:t/>
            </a:r>
            <a:br>
              <a:rPr lang="en-US" sz="2000" dirty="0" smtClean="0"/>
            </a:br>
            <a:r>
              <a:rPr lang="en-US" sz="2000" dirty="0" smtClean="0"/>
              <a:t>Host2 Receives the DR and </a:t>
            </a:r>
            <a:br>
              <a:rPr lang="en-US" sz="2000" dirty="0" smtClean="0"/>
            </a:br>
            <a:r>
              <a:rPr lang="en-US" sz="2000" dirty="0" smtClean="0"/>
              <a:t>Sends back another DR which acts as an ACK for the initially sent DR by the HOST1 and also informs about Host2 being ready to relinquish the connection.</a:t>
            </a:r>
            <a:br>
              <a:rPr lang="en-US" sz="2000" dirty="0" smtClean="0"/>
            </a:br>
            <a:endParaRPr lang="en-US" sz="2000" dirty="0" smtClean="0"/>
          </a:p>
          <a:p>
            <a:r>
              <a:rPr lang="en-US" sz="2000" dirty="0" smtClean="0"/>
              <a:t>The DR/ACK gets LOST </a:t>
            </a:r>
          </a:p>
          <a:p>
            <a:endParaRPr lang="en-US" sz="2000" dirty="0" smtClean="0"/>
          </a:p>
          <a:p>
            <a:r>
              <a:rPr lang="en-US" sz="2000" dirty="0" smtClean="0"/>
              <a:t>The Host1 suffers a timeout and resends the DR </a:t>
            </a:r>
            <a:endParaRPr lang="en-US" sz="2000" dirty="0"/>
          </a:p>
        </p:txBody>
      </p:sp>
    </p:spTree>
    <p:extLst>
      <p:ext uri="{BB962C8B-B14F-4D97-AF65-F5344CB8AC3E}">
        <p14:creationId xmlns:p14="http://schemas.microsoft.com/office/powerpoint/2010/main" val="3003490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E3A21BA-94A2-564C-A6F1-05915B2812D2}"/>
              </a:ext>
            </a:extLst>
          </p:cNvPr>
          <p:cNvSpPr>
            <a:spLocks noGrp="1"/>
          </p:cNvSpPr>
          <p:nvPr>
            <p:ph type="title"/>
          </p:nvPr>
        </p:nvSpPr>
        <p:spPr/>
        <p:txBody>
          <a:bodyPr/>
          <a:lstStyle/>
          <a:p>
            <a:r>
              <a:rPr lang="en-US" dirty="0"/>
              <a:t>Connection Release – Response Lost and Subsequent DRs Lost</a:t>
            </a:r>
          </a:p>
        </p:txBody>
      </p:sp>
      <p:pic>
        <p:nvPicPr>
          <p:cNvPr id="4" name="Picture 3">
            <a:extLst>
              <a:ext uri="{FF2B5EF4-FFF2-40B4-BE49-F238E27FC236}">
                <a16:creationId xmlns="" xmlns:a16="http://schemas.microsoft.com/office/drawing/2014/main" id="{64BDC3BE-A712-724F-BBBB-A95BCF5FAC62}"/>
              </a:ext>
            </a:extLst>
          </p:cNvPr>
          <p:cNvPicPr>
            <a:picLocks noChangeAspect="1"/>
          </p:cNvPicPr>
          <p:nvPr/>
        </p:nvPicPr>
        <p:blipFill>
          <a:blip r:embed="rId2"/>
          <a:stretch>
            <a:fillRect/>
          </a:stretch>
        </p:blipFill>
        <p:spPr>
          <a:xfrm>
            <a:off x="5827649" y="876790"/>
            <a:ext cx="5793232" cy="5675002"/>
          </a:xfrm>
          <a:prstGeom prst="rect">
            <a:avLst/>
          </a:prstGeom>
        </p:spPr>
      </p:pic>
      <p:sp>
        <p:nvSpPr>
          <p:cNvPr id="5" name="TextBox 4"/>
          <p:cNvSpPr txBox="1"/>
          <p:nvPr/>
        </p:nvSpPr>
        <p:spPr>
          <a:xfrm>
            <a:off x="86265" y="1274924"/>
            <a:ext cx="5143500" cy="5016758"/>
          </a:xfrm>
          <a:prstGeom prst="rect">
            <a:avLst/>
          </a:prstGeom>
          <a:noFill/>
        </p:spPr>
        <p:txBody>
          <a:bodyPr wrap="square" rtlCol="0">
            <a:spAutoFit/>
          </a:bodyPr>
          <a:lstStyle/>
          <a:p>
            <a:r>
              <a:rPr lang="en-US" sz="2000" dirty="0" smtClean="0"/>
              <a:t>The DR/ACK gets LOST </a:t>
            </a:r>
          </a:p>
          <a:p>
            <a:endParaRPr lang="en-US" sz="2000" dirty="0" smtClean="0"/>
          </a:p>
          <a:p>
            <a:r>
              <a:rPr lang="en-US" sz="2000" dirty="0" smtClean="0"/>
              <a:t>The Host1 suffers a timeout and resends the DR</a:t>
            </a:r>
          </a:p>
          <a:p>
            <a:endParaRPr lang="en-US" sz="2000" dirty="0"/>
          </a:p>
          <a:p>
            <a:r>
              <a:rPr lang="en-US" sz="2000" dirty="0" smtClean="0"/>
              <a:t>This DR also gets LOST</a:t>
            </a:r>
          </a:p>
          <a:p>
            <a:endParaRPr lang="en-US" sz="2000" dirty="0"/>
          </a:p>
          <a:p>
            <a:r>
              <a:rPr lang="en-US" sz="2000" dirty="0" smtClean="0"/>
              <a:t>The Host2 is waiting for an ACK  of its sent DR </a:t>
            </a:r>
          </a:p>
          <a:p>
            <a:r>
              <a:rPr lang="en-US" sz="2000" dirty="0" smtClean="0"/>
              <a:t/>
            </a:r>
            <a:br>
              <a:rPr lang="en-US" sz="2000" dirty="0" smtClean="0"/>
            </a:br>
            <a:r>
              <a:rPr lang="en-US" sz="2000" dirty="0" smtClean="0"/>
              <a:t>The Host1 is waiting for an ACK of its </a:t>
            </a:r>
            <a:r>
              <a:rPr lang="en-US" sz="2000" dirty="0" smtClean="0"/>
              <a:t>resent </a:t>
            </a:r>
            <a:r>
              <a:rPr lang="en-US" sz="2000" dirty="0" smtClean="0"/>
              <a:t>DR , wont receive it since it is LOST </a:t>
            </a:r>
          </a:p>
          <a:p>
            <a:r>
              <a:rPr lang="en-US" sz="2000" dirty="0" smtClean="0"/>
              <a:t>Suffers Timeout and resends the DR</a:t>
            </a:r>
          </a:p>
          <a:p>
            <a:endParaRPr lang="en-US" sz="2000" dirty="0"/>
          </a:p>
          <a:p>
            <a:r>
              <a:rPr lang="en-US" sz="2000" dirty="0" smtClean="0"/>
              <a:t>The Host2 is still in waiting for an ACK </a:t>
            </a:r>
          </a:p>
          <a:p>
            <a:endParaRPr lang="en-US" sz="2000" dirty="0"/>
          </a:p>
          <a:p>
            <a:r>
              <a:rPr lang="en-US" sz="2000" dirty="0" smtClean="0"/>
              <a:t>After a N number of successive timeouts, both the hosts release the connection.</a:t>
            </a:r>
            <a:endParaRPr lang="en-US" sz="2000" dirty="0"/>
          </a:p>
        </p:txBody>
      </p:sp>
      <p:sp>
        <p:nvSpPr>
          <p:cNvPr id="7" name="TextBox 6">
            <a:extLst>
              <a:ext uri="{FF2B5EF4-FFF2-40B4-BE49-F238E27FC236}">
                <a16:creationId xmlns="" xmlns:a16="http://schemas.microsoft.com/office/drawing/2014/main" id="{FA7D6D8B-DCAA-834C-92FF-151DE475ECB8}"/>
              </a:ext>
            </a:extLst>
          </p:cNvPr>
          <p:cNvSpPr txBox="1"/>
          <p:nvPr/>
        </p:nvSpPr>
        <p:spPr>
          <a:xfrm>
            <a:off x="5357182" y="6466234"/>
            <a:ext cx="6818945"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4471722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A031ACB-5E89-DC4C-87F9-8B9A6170457E}"/>
              </a:ext>
            </a:extLst>
          </p:cNvPr>
          <p:cNvSpPr>
            <a:spLocks noGrp="1"/>
          </p:cNvSpPr>
          <p:nvPr>
            <p:ph type="title"/>
          </p:nvPr>
        </p:nvSpPr>
        <p:spPr/>
        <p:txBody>
          <a:bodyPr/>
          <a:lstStyle/>
          <a:p>
            <a:r>
              <a:rPr lang="en-US" dirty="0"/>
              <a:t>Ensure Reliability at the Transport Layer</a:t>
            </a:r>
          </a:p>
        </p:txBody>
      </p:sp>
      <p:pic>
        <p:nvPicPr>
          <p:cNvPr id="6" name="Picture 5">
            <a:extLst>
              <a:ext uri="{FF2B5EF4-FFF2-40B4-BE49-F238E27FC236}">
                <a16:creationId xmlns="" xmlns:a16="http://schemas.microsoft.com/office/drawing/2014/main" id="{943C53A4-BA98-E448-B1E8-539B023F9D72}"/>
              </a:ext>
            </a:extLst>
          </p:cNvPr>
          <p:cNvPicPr>
            <a:picLocks noChangeAspect="1"/>
          </p:cNvPicPr>
          <p:nvPr/>
        </p:nvPicPr>
        <p:blipFill rotWithShape="1">
          <a:blip r:embed="rId2"/>
          <a:srcRect l="2871" t="5385" r="2498" b="2099"/>
          <a:stretch/>
        </p:blipFill>
        <p:spPr>
          <a:xfrm>
            <a:off x="3502855" y="890475"/>
            <a:ext cx="8689144" cy="5967945"/>
          </a:xfrm>
          <a:prstGeom prst="rect">
            <a:avLst/>
          </a:prstGeom>
        </p:spPr>
      </p:pic>
      <p:sp>
        <p:nvSpPr>
          <p:cNvPr id="7" name="TextBox 6">
            <a:extLst>
              <a:ext uri="{FF2B5EF4-FFF2-40B4-BE49-F238E27FC236}">
                <a16:creationId xmlns="" xmlns:a16="http://schemas.microsoft.com/office/drawing/2014/main" id="{09D2ECD3-022A-4C4F-8B95-5F8785C74CF4}"/>
              </a:ext>
            </a:extLst>
          </p:cNvPr>
          <p:cNvSpPr txBox="1"/>
          <p:nvPr/>
        </p:nvSpPr>
        <p:spPr>
          <a:xfrm>
            <a:off x="7999434" y="6489088"/>
            <a:ext cx="4171949" cy="369332"/>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4079336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Application Data Passes Through Different Layers</a:t>
            </a:r>
          </a:p>
        </p:txBody>
      </p:sp>
      <p:grpSp>
        <p:nvGrpSpPr>
          <p:cNvPr id="4" name="Group 3"/>
          <p:cNvGrpSpPr/>
          <p:nvPr/>
        </p:nvGrpSpPr>
        <p:grpSpPr>
          <a:xfrm>
            <a:off x="207033" y="1340478"/>
            <a:ext cx="2087592"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dirty="0"/>
                <a:t>Transport</a:t>
              </a:r>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a:t>
              </a:r>
            </a:p>
          </p:txBody>
        </p:sp>
      </p:grpSp>
      <p:sp>
        <p:nvSpPr>
          <p:cNvPr id="10" name="Rectangle 9"/>
          <p:cNvSpPr/>
          <p:nvPr/>
        </p:nvSpPr>
        <p:spPr>
          <a:xfrm>
            <a:off x="7712015" y="1340478"/>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11" name="Rectangle 10"/>
          <p:cNvSpPr/>
          <p:nvPr/>
        </p:nvSpPr>
        <p:spPr>
          <a:xfrm>
            <a:off x="6717102" y="1340478"/>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12" name="Rectangle 11"/>
          <p:cNvSpPr/>
          <p:nvPr/>
        </p:nvSpPr>
        <p:spPr>
          <a:xfrm>
            <a:off x="6717103" y="2364995"/>
            <a:ext cx="3789872"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Transport Layer Data</a:t>
            </a:r>
          </a:p>
        </p:txBody>
      </p:sp>
      <p:sp>
        <p:nvSpPr>
          <p:cNvPr id="14" name="Rectangle 13"/>
          <p:cNvSpPr/>
          <p:nvPr/>
        </p:nvSpPr>
        <p:spPr>
          <a:xfrm>
            <a:off x="5722189" y="2364994"/>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15" name="Rectangle 14"/>
          <p:cNvSpPr/>
          <p:nvPr/>
        </p:nvSpPr>
        <p:spPr>
          <a:xfrm>
            <a:off x="5722189" y="3472424"/>
            <a:ext cx="4784785"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Network Layer Data</a:t>
            </a:r>
          </a:p>
        </p:txBody>
      </p:sp>
      <p:sp>
        <p:nvSpPr>
          <p:cNvPr id="18" name="Rectangle 17"/>
          <p:cNvSpPr/>
          <p:nvPr/>
        </p:nvSpPr>
        <p:spPr>
          <a:xfrm>
            <a:off x="4715773" y="3472423"/>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19" name="Rectangle 18"/>
          <p:cNvSpPr/>
          <p:nvPr/>
        </p:nvSpPr>
        <p:spPr>
          <a:xfrm>
            <a:off x="4704271" y="4491696"/>
            <a:ext cx="5802704"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Link Layer Data</a:t>
            </a:r>
          </a:p>
        </p:txBody>
      </p:sp>
      <p:sp>
        <p:nvSpPr>
          <p:cNvPr id="23" name="Rectangle 22"/>
          <p:cNvSpPr/>
          <p:nvPr/>
        </p:nvSpPr>
        <p:spPr>
          <a:xfrm>
            <a:off x="3709357" y="4491694"/>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t>MAC </a:t>
            </a:r>
            <a:r>
              <a:rPr lang="en-US" sz="2000" b="1" dirty="0"/>
              <a:t>Header</a:t>
            </a:r>
          </a:p>
        </p:txBody>
      </p:sp>
      <p:sp>
        <p:nvSpPr>
          <p:cNvPr id="24" name="Rectangle 23"/>
          <p:cNvSpPr/>
          <p:nvPr/>
        </p:nvSpPr>
        <p:spPr>
          <a:xfrm>
            <a:off x="7712015" y="5411199"/>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25" name="Rectangle 24"/>
          <p:cNvSpPr/>
          <p:nvPr/>
        </p:nvSpPr>
        <p:spPr>
          <a:xfrm>
            <a:off x="6717102" y="5411199"/>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26" name="Rectangle 25"/>
          <p:cNvSpPr/>
          <p:nvPr/>
        </p:nvSpPr>
        <p:spPr>
          <a:xfrm>
            <a:off x="5722189" y="5411198"/>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27" name="Rectangle 26"/>
          <p:cNvSpPr/>
          <p:nvPr/>
        </p:nvSpPr>
        <p:spPr>
          <a:xfrm>
            <a:off x="4715773" y="5411198"/>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28" name="Rectangle 27"/>
          <p:cNvSpPr/>
          <p:nvPr/>
        </p:nvSpPr>
        <p:spPr>
          <a:xfrm>
            <a:off x="3709357" y="5411197"/>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t>MAC </a:t>
            </a:r>
            <a:r>
              <a:rPr lang="en-US" sz="2000" b="1" dirty="0"/>
              <a:t>Header</a:t>
            </a:r>
          </a:p>
        </p:txBody>
      </p:sp>
      <p:sp>
        <p:nvSpPr>
          <p:cNvPr id="29" name="Rectangle 28"/>
          <p:cNvSpPr/>
          <p:nvPr/>
        </p:nvSpPr>
        <p:spPr>
          <a:xfrm>
            <a:off x="2708692"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PHY </a:t>
            </a:r>
            <a:r>
              <a:rPr lang="en-US" sz="2000" b="1" dirty="0"/>
              <a:t>Header</a:t>
            </a:r>
          </a:p>
        </p:txBody>
      </p:sp>
      <p:sp>
        <p:nvSpPr>
          <p:cNvPr id="30" name="Rectangle 29"/>
          <p:cNvSpPr/>
          <p:nvPr/>
        </p:nvSpPr>
        <p:spPr>
          <a:xfrm>
            <a:off x="10506974"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PHY Trailer</a:t>
            </a:r>
          </a:p>
        </p:txBody>
      </p:sp>
      <p:sp>
        <p:nvSpPr>
          <p:cNvPr id="2" name="Rectangle 1"/>
          <p:cNvSpPr/>
          <p:nvPr/>
        </p:nvSpPr>
        <p:spPr>
          <a:xfrm>
            <a:off x="5357813" y="2171700"/>
            <a:ext cx="5472112" cy="11029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641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A40A4B7-1FD0-BD4F-81A4-EF64C4B15872}"/>
              </a:ext>
            </a:extLst>
          </p:cNvPr>
          <p:cNvPicPr>
            <a:picLocks noChangeAspect="1"/>
          </p:cNvPicPr>
          <p:nvPr/>
        </p:nvPicPr>
        <p:blipFill rotWithShape="1">
          <a:blip r:embed="rId2"/>
          <a:srcRect l="2860" t="8418" r="3135" b="21091"/>
          <a:stretch/>
        </p:blipFill>
        <p:spPr>
          <a:xfrm>
            <a:off x="6176513" y="5727938"/>
            <a:ext cx="5980980" cy="1102259"/>
          </a:xfrm>
          <a:prstGeom prst="rect">
            <a:avLst/>
          </a:prstGeom>
          <a:noFill/>
        </p:spPr>
      </p:pic>
      <p:sp>
        <p:nvSpPr>
          <p:cNvPr id="2" name="Content Placeholder 1">
            <a:extLst>
              <a:ext uri="{FF2B5EF4-FFF2-40B4-BE49-F238E27FC236}">
                <a16:creationId xmlns="" xmlns:a16="http://schemas.microsoft.com/office/drawing/2014/main" id="{4988A7FE-D480-BC49-9EA8-F3162A4B5283}"/>
              </a:ext>
            </a:extLst>
          </p:cNvPr>
          <p:cNvSpPr>
            <a:spLocks noGrp="1"/>
          </p:cNvSpPr>
          <p:nvPr>
            <p:ph idx="1"/>
          </p:nvPr>
        </p:nvSpPr>
        <p:spPr>
          <a:xfrm>
            <a:off x="0" y="859537"/>
            <a:ext cx="12191999" cy="5827013"/>
          </a:xfrm>
        </p:spPr>
        <p:txBody>
          <a:bodyPr/>
          <a:lstStyle/>
          <a:p>
            <a:r>
              <a:rPr lang="en-US" b="1" dirty="0"/>
              <a:t>These features are used in both Data Link Layer and Transport Layer –</a:t>
            </a:r>
            <a:r>
              <a:rPr lang="en-US" b="1" dirty="0">
                <a:solidFill>
                  <a:srgbClr val="0070C0"/>
                </a:solidFill>
              </a:rPr>
              <a:t> Why? </a:t>
            </a:r>
            <a:r>
              <a:rPr lang="en-US" b="1" dirty="0" smtClean="0">
                <a:solidFill>
                  <a:srgbClr val="0070C0"/>
                </a:solidFill>
              </a:rPr>
              <a:t/>
            </a:r>
            <a:br>
              <a:rPr lang="en-US" b="1" dirty="0" smtClean="0">
                <a:solidFill>
                  <a:srgbClr val="0070C0"/>
                </a:solidFill>
              </a:rPr>
            </a:br>
            <a:endParaRPr lang="en-US" b="1" dirty="0">
              <a:solidFill>
                <a:srgbClr val="0070C0"/>
              </a:solidFill>
            </a:endParaRPr>
          </a:p>
          <a:p>
            <a:r>
              <a:rPr lang="en-US" b="1" dirty="0" smtClean="0"/>
              <a:t>Flow </a:t>
            </a:r>
            <a:r>
              <a:rPr lang="en-US" b="1" dirty="0"/>
              <a:t>control and error control at the transport layer is essential </a:t>
            </a:r>
            <a:r>
              <a:rPr lang="en-US" b="1" dirty="0" smtClean="0"/>
              <a:t/>
            </a:r>
            <a:br>
              <a:rPr lang="en-US" b="1" dirty="0" smtClean="0"/>
            </a:br>
            <a:r>
              <a:rPr lang="en-US" sz="1600" dirty="0" smtClean="0"/>
              <a:t>Flow control at the Transport Layer is applied in an End to End Sense, and has information about the Route which the Packet shall take and the Congestion/capacity of the links on that route. So locally even though a certain link can transmit at a high speed, there might be another part of the route which is the rate determiner. If the transmit link from any hub is greater than this, than queuing delay shall occur and this may lead to packet loss if the buffer gets full. Hence an overview of the whole route which the transport layer has is important to decide the optimum value of the flow.</a:t>
            </a:r>
            <a:endParaRPr lang="en-US" b="1" dirty="0"/>
          </a:p>
          <a:p>
            <a:r>
              <a:rPr lang="en-US" b="1" dirty="0"/>
              <a:t>Flow control and error control at the data link layer improves performance </a:t>
            </a:r>
            <a:r>
              <a:rPr lang="en-US" b="1" dirty="0" smtClean="0"/>
              <a:t/>
            </a:r>
            <a:br>
              <a:rPr lang="en-US" b="1" dirty="0" smtClean="0"/>
            </a:br>
            <a:r>
              <a:rPr lang="en-US" sz="1600" dirty="0" smtClean="0"/>
              <a:t>So locally at each HUB, if we have a control of flow in such a way that it allows only that much of INFLOW into the Hub through the links that it can FLOW-OUT, then the queuing delays will be reduced and all the incoming packets will be transferred relatively fast.</a:t>
            </a:r>
          </a:p>
          <a:p>
            <a:pPr marL="0" indent="0">
              <a:buNone/>
            </a:pPr>
            <a:r>
              <a:rPr lang="en-US" sz="1800" dirty="0" smtClean="0"/>
              <a:t>So basically what happens is, the END to END will determine what is the OPTIMAL SPEED at which the packet transmission should occur in order to ensure that there is no PACKET LOSS due to Buffers OVERFLOWING</a:t>
            </a:r>
            <a:r>
              <a:rPr lang="en-US" sz="1800" dirty="0" smtClean="0"/>
              <a:t>.</a:t>
            </a:r>
            <a:br>
              <a:rPr lang="en-US" sz="1800" dirty="0" smtClean="0"/>
            </a:br>
            <a:r>
              <a:rPr lang="en-US" sz="1800" dirty="0" smtClean="0"/>
              <a:t>Now </a:t>
            </a:r>
            <a:r>
              <a:rPr lang="en-US" sz="1800" dirty="0" smtClean="0"/>
              <a:t>the HUBS and the links on this ROUTE might be a part of some other ROUTES as well and the traffic on them might lead to Queuing Delays at the HUB level.</a:t>
            </a:r>
            <a:r>
              <a:rPr lang="en-US" sz="2000" dirty="0"/>
              <a:t/>
            </a:r>
            <a:br>
              <a:rPr lang="en-US" sz="2000" dirty="0"/>
            </a:br>
            <a:r>
              <a:rPr lang="en-US" sz="1800" dirty="0" smtClean="0"/>
              <a:t>The HUB to HUB here will determine what amount of data packets are to be taken from the multiple Links in flowing data into the HUB so that all the packets are dispatched</a:t>
            </a:r>
            <a:br>
              <a:rPr lang="en-US" sz="1800" dirty="0" smtClean="0"/>
            </a:br>
            <a:r>
              <a:rPr lang="en-US" sz="1800" dirty="0" smtClean="0"/>
              <a:t>relatively fast without much delay or loss. </a:t>
            </a:r>
          </a:p>
        </p:txBody>
      </p:sp>
      <p:sp>
        <p:nvSpPr>
          <p:cNvPr id="3" name="Title 2">
            <a:extLst>
              <a:ext uri="{FF2B5EF4-FFF2-40B4-BE49-F238E27FC236}">
                <a16:creationId xmlns="" xmlns:a16="http://schemas.microsoft.com/office/drawing/2014/main" id="{5D28A5CB-903D-7B41-8E8C-3008915B73C0}"/>
              </a:ext>
            </a:extLst>
          </p:cNvPr>
          <p:cNvSpPr>
            <a:spLocks noGrp="1"/>
          </p:cNvSpPr>
          <p:nvPr>
            <p:ph type="title"/>
          </p:nvPr>
        </p:nvSpPr>
        <p:spPr/>
        <p:txBody>
          <a:bodyPr/>
          <a:lstStyle/>
          <a:p>
            <a:r>
              <a:rPr lang="en-US" dirty="0"/>
              <a:t>Error Control and Flow Control </a:t>
            </a:r>
          </a:p>
        </p:txBody>
      </p:sp>
    </p:spTree>
    <p:extLst>
      <p:ext uri="{BB962C8B-B14F-4D97-AF65-F5344CB8AC3E}">
        <p14:creationId xmlns:p14="http://schemas.microsoft.com/office/powerpoint/2010/main" val="9372778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E92E56A-D6A3-FB42-B4E3-35089D6F339A}"/>
              </a:ext>
            </a:extLst>
          </p:cNvPr>
          <p:cNvPicPr>
            <a:picLocks noChangeAspect="1"/>
          </p:cNvPicPr>
          <p:nvPr/>
        </p:nvPicPr>
        <p:blipFill>
          <a:blip r:embed="rId2"/>
          <a:stretch>
            <a:fillRect/>
          </a:stretch>
        </p:blipFill>
        <p:spPr>
          <a:xfrm>
            <a:off x="4529138" y="1174475"/>
            <a:ext cx="7662862" cy="5683525"/>
          </a:xfrm>
          <a:prstGeom prst="rect">
            <a:avLst/>
          </a:prstGeom>
        </p:spPr>
      </p:pic>
      <p:sp>
        <p:nvSpPr>
          <p:cNvPr id="2" name="Content Placeholder 1">
            <a:extLst>
              <a:ext uri="{FF2B5EF4-FFF2-40B4-BE49-F238E27FC236}">
                <a16:creationId xmlns="" xmlns:a16="http://schemas.microsoft.com/office/drawing/2014/main" id="{F878524F-E52A-824E-A4B3-3D36E036B5BC}"/>
              </a:ext>
            </a:extLst>
          </p:cNvPr>
          <p:cNvSpPr>
            <a:spLocks noGrp="1"/>
          </p:cNvSpPr>
          <p:nvPr>
            <p:ph idx="1"/>
          </p:nvPr>
        </p:nvSpPr>
        <p:spPr>
          <a:xfrm>
            <a:off x="1" y="868249"/>
            <a:ext cx="7610621" cy="566656"/>
          </a:xfrm>
        </p:spPr>
        <p:txBody>
          <a:bodyPr/>
          <a:lstStyle/>
          <a:p>
            <a:r>
              <a:rPr lang="en-US" b="1" dirty="0"/>
              <a:t>Stop and Wait Flow Control (Error Free Channel): </a:t>
            </a:r>
          </a:p>
        </p:txBody>
      </p:sp>
      <p:sp>
        <p:nvSpPr>
          <p:cNvPr id="3" name="Title 2">
            <a:extLst>
              <a:ext uri="{FF2B5EF4-FFF2-40B4-BE49-F238E27FC236}">
                <a16:creationId xmlns="" xmlns:a16="http://schemas.microsoft.com/office/drawing/2014/main" id="{557375D0-BF18-D442-A03F-9DE6C82D23E0}"/>
              </a:ext>
            </a:extLst>
          </p:cNvPr>
          <p:cNvSpPr>
            <a:spLocks noGrp="1"/>
          </p:cNvSpPr>
          <p:nvPr>
            <p:ph type="title"/>
          </p:nvPr>
        </p:nvSpPr>
        <p:spPr/>
        <p:txBody>
          <a:bodyPr/>
          <a:lstStyle/>
          <a:p>
            <a:r>
              <a:rPr lang="en-US" dirty="0"/>
              <a:t>Flow Control Algorithms</a:t>
            </a:r>
          </a:p>
        </p:txBody>
      </p:sp>
      <p:sp>
        <p:nvSpPr>
          <p:cNvPr id="5" name="TextBox 4"/>
          <p:cNvSpPr txBox="1"/>
          <p:nvPr/>
        </p:nvSpPr>
        <p:spPr>
          <a:xfrm>
            <a:off x="125948" y="1547444"/>
            <a:ext cx="6091971" cy="646331"/>
          </a:xfrm>
          <a:prstGeom prst="rect">
            <a:avLst/>
          </a:prstGeom>
          <a:noFill/>
        </p:spPr>
        <p:txBody>
          <a:bodyPr wrap="square" rtlCol="0">
            <a:spAutoFit/>
          </a:bodyPr>
          <a:lstStyle/>
          <a:p>
            <a:r>
              <a:rPr lang="en-US" dirty="0" smtClean="0"/>
              <a:t>This is an idealistic scenario for when the channel is error-free, and the chances of frame loss are next to nil.</a:t>
            </a:r>
            <a:endParaRPr lang="en-US" dirty="0"/>
          </a:p>
        </p:txBody>
      </p:sp>
    </p:spTree>
    <p:extLst>
      <p:ext uri="{BB962C8B-B14F-4D97-AF65-F5344CB8AC3E}">
        <p14:creationId xmlns:p14="http://schemas.microsoft.com/office/powerpoint/2010/main" val="6265719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73480EB-694E-A342-8B58-C2C6F18137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5600"/>
          <a:stretch/>
        </p:blipFill>
        <p:spPr>
          <a:xfrm>
            <a:off x="6414865" y="996132"/>
            <a:ext cx="5664591" cy="5743721"/>
          </a:xfrm>
          <a:prstGeom prst="rect">
            <a:avLst/>
          </a:prstGeom>
        </p:spPr>
      </p:pic>
      <p:sp>
        <p:nvSpPr>
          <p:cNvPr id="2" name="Content Placeholder 1">
            <a:extLst>
              <a:ext uri="{FF2B5EF4-FFF2-40B4-BE49-F238E27FC236}">
                <a16:creationId xmlns="" xmlns:a16="http://schemas.microsoft.com/office/drawing/2014/main" id="{E3D3F05C-7C2F-7B49-BA9E-D99F8B943648}"/>
              </a:ext>
            </a:extLst>
          </p:cNvPr>
          <p:cNvSpPr>
            <a:spLocks noGrp="1"/>
          </p:cNvSpPr>
          <p:nvPr>
            <p:ph idx="1"/>
          </p:nvPr>
        </p:nvSpPr>
        <p:spPr>
          <a:xfrm>
            <a:off x="-1" y="859537"/>
            <a:ext cx="6752493" cy="5873106"/>
          </a:xfrm>
        </p:spPr>
        <p:txBody>
          <a:bodyPr/>
          <a:lstStyle/>
          <a:p>
            <a:r>
              <a:rPr lang="en-US" b="1" dirty="0"/>
              <a:t>Stop and Wait (Noisy Channel):</a:t>
            </a:r>
          </a:p>
          <a:p>
            <a:endParaRPr lang="en-US" b="1" dirty="0"/>
          </a:p>
          <a:p>
            <a:r>
              <a:rPr lang="en-US" dirty="0"/>
              <a:t>Use sequence numbers to individually identify each frame and the corresponding acknowledgement </a:t>
            </a:r>
          </a:p>
          <a:p>
            <a:endParaRPr lang="en-US" b="1" dirty="0"/>
          </a:p>
          <a:p>
            <a:r>
              <a:rPr lang="en-US" b="1" dirty="0"/>
              <a:t>What can be a maximum size of the </a:t>
            </a:r>
            <a:r>
              <a:rPr lang="en-US" b="1" dirty="0" smtClean="0"/>
              <a:t/>
            </a:r>
            <a:br>
              <a:rPr lang="en-US" b="1" dirty="0" smtClean="0"/>
            </a:br>
            <a:r>
              <a:rPr lang="en-US" b="1" dirty="0" smtClean="0"/>
              <a:t>sequence </a:t>
            </a:r>
            <a:r>
              <a:rPr lang="en-US" b="1" dirty="0"/>
              <a:t>number in Stop and Wait? </a:t>
            </a:r>
          </a:p>
          <a:p>
            <a:pPr marL="0" indent="0">
              <a:buNone/>
            </a:pPr>
            <a:r>
              <a:rPr lang="en-US" sz="1800" dirty="0" smtClean="0"/>
              <a:t>Since we wait for the previous packets’ acknowledgement before sending another packet, at most we have two different classes of packets. Hence a 0/1 would suffice?</a:t>
            </a:r>
            <a:br>
              <a:rPr lang="en-US" sz="1800" dirty="0" smtClean="0"/>
            </a:br>
            <a:endParaRPr lang="en-US" sz="1800" dirty="0"/>
          </a:p>
          <a:p>
            <a:r>
              <a:rPr lang="en-US" b="1" dirty="0"/>
              <a:t>Automatic Repeat Request (ARQ) </a:t>
            </a:r>
          </a:p>
        </p:txBody>
      </p:sp>
      <p:sp>
        <p:nvSpPr>
          <p:cNvPr id="3" name="Title 2">
            <a:extLst>
              <a:ext uri="{FF2B5EF4-FFF2-40B4-BE49-F238E27FC236}">
                <a16:creationId xmlns="" xmlns:a16="http://schemas.microsoft.com/office/drawing/2014/main" id="{8AB04A39-00B7-7945-898D-281AFA9983AA}"/>
              </a:ext>
            </a:extLst>
          </p:cNvPr>
          <p:cNvSpPr>
            <a:spLocks noGrp="1"/>
          </p:cNvSpPr>
          <p:nvPr>
            <p:ph type="title"/>
          </p:nvPr>
        </p:nvSpPr>
        <p:spPr/>
        <p:txBody>
          <a:bodyPr/>
          <a:lstStyle/>
          <a:p>
            <a:r>
              <a:rPr lang="en-US" dirty="0"/>
              <a:t>Flow Control Algorithms</a:t>
            </a:r>
          </a:p>
        </p:txBody>
      </p:sp>
      <p:sp>
        <p:nvSpPr>
          <p:cNvPr id="5" name="TextBox 4"/>
          <p:cNvSpPr txBox="1"/>
          <p:nvPr/>
        </p:nvSpPr>
        <p:spPr>
          <a:xfrm>
            <a:off x="10729913" y="6015037"/>
            <a:ext cx="1462087" cy="584775"/>
          </a:xfrm>
          <a:prstGeom prst="rect">
            <a:avLst/>
          </a:prstGeom>
          <a:noFill/>
        </p:spPr>
        <p:txBody>
          <a:bodyPr wrap="square" rtlCol="0">
            <a:spAutoFit/>
          </a:bodyPr>
          <a:lstStyle/>
          <a:p>
            <a:r>
              <a:rPr lang="en-US" sz="1600" dirty="0" smtClean="0"/>
              <a:t>But sends out an ACK again</a:t>
            </a:r>
            <a:endParaRPr lang="en-US" sz="1600" dirty="0"/>
          </a:p>
        </p:txBody>
      </p:sp>
    </p:spTree>
    <p:extLst>
      <p:ext uri="{BB962C8B-B14F-4D97-AF65-F5344CB8AC3E}">
        <p14:creationId xmlns:p14="http://schemas.microsoft.com/office/powerpoint/2010/main" val="2394003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3709EF6-781E-0448-B0BF-160DB71E6EF6}"/>
              </a:ext>
            </a:extLst>
          </p:cNvPr>
          <p:cNvSpPr>
            <a:spLocks noGrp="1"/>
          </p:cNvSpPr>
          <p:nvPr>
            <p:ph type="title"/>
          </p:nvPr>
        </p:nvSpPr>
        <p:spPr/>
        <p:txBody>
          <a:bodyPr/>
          <a:lstStyle/>
          <a:p>
            <a:r>
              <a:rPr lang="en-US" sz="3200" b="1" dirty="0"/>
              <a:t>Stop and Wait ARQ </a:t>
            </a:r>
            <a:r>
              <a:rPr lang="en-US" dirty="0"/>
              <a:t>– Sender Implementation</a:t>
            </a:r>
          </a:p>
        </p:txBody>
      </p:sp>
      <p:sp>
        <p:nvSpPr>
          <p:cNvPr id="7" name="TextBox 6">
            <a:extLst>
              <a:ext uri="{FF2B5EF4-FFF2-40B4-BE49-F238E27FC236}">
                <a16:creationId xmlns="" xmlns:a16="http://schemas.microsoft.com/office/drawing/2014/main" id="{9FDA51D5-17C0-E442-8815-E5504DCC8B82}"/>
              </a:ext>
            </a:extLst>
          </p:cNvPr>
          <p:cNvSpPr txBox="1"/>
          <p:nvPr/>
        </p:nvSpPr>
        <p:spPr>
          <a:xfrm>
            <a:off x="10058400" y="6194002"/>
            <a:ext cx="2133601" cy="646331"/>
          </a:xfrm>
          <a:prstGeom prst="rect">
            <a:avLst/>
          </a:prstGeom>
          <a:noFill/>
        </p:spPr>
        <p:txBody>
          <a:bodyPr wrap="square" rtlCol="0">
            <a:spAutoFit/>
          </a:bodyPr>
          <a:lstStyle/>
          <a:p>
            <a:pPr algn="r"/>
            <a:r>
              <a:rPr lang="en-US" b="1" dirty="0" smtClean="0"/>
              <a:t>Computer Networks</a:t>
            </a:r>
            <a:br>
              <a:rPr lang="en-US" b="1" dirty="0" smtClean="0"/>
            </a:br>
            <a:r>
              <a:rPr lang="en-US" b="1" dirty="0" smtClean="0"/>
              <a:t>Kurose</a:t>
            </a:r>
            <a:r>
              <a:rPr lang="en-US" b="1" dirty="0"/>
              <a:t>, Ross</a:t>
            </a:r>
          </a:p>
        </p:txBody>
      </p:sp>
      <p:sp>
        <p:nvSpPr>
          <p:cNvPr id="2" name="TextBox 1"/>
          <p:cNvSpPr txBox="1"/>
          <p:nvPr/>
        </p:nvSpPr>
        <p:spPr>
          <a:xfrm>
            <a:off x="0" y="986149"/>
            <a:ext cx="4378620" cy="5355312"/>
          </a:xfrm>
          <a:prstGeom prst="rect">
            <a:avLst/>
          </a:prstGeom>
          <a:noFill/>
        </p:spPr>
        <p:txBody>
          <a:bodyPr wrap="square" rtlCol="0">
            <a:spAutoFit/>
          </a:bodyPr>
          <a:lstStyle/>
          <a:p>
            <a:r>
              <a:rPr lang="en-US" sz="2000" b="1" dirty="0" smtClean="0"/>
              <a:t>What is the need for even two bits ?</a:t>
            </a:r>
            <a:r>
              <a:rPr lang="en-US" dirty="0" smtClean="0"/>
              <a:t> </a:t>
            </a:r>
            <a:br>
              <a:rPr lang="en-US" dirty="0" smtClean="0"/>
            </a:br>
            <a:endParaRPr lang="en-US" dirty="0"/>
          </a:p>
          <a:p>
            <a:r>
              <a:rPr lang="en-US" dirty="0" smtClean="0"/>
              <a:t>This happens to be useful in the case when the Acknowledgment from the Receiver gets lost or does not reach before the timeout occurs. </a:t>
            </a:r>
          </a:p>
          <a:p>
            <a:r>
              <a:rPr lang="en-US" dirty="0" smtClean="0"/>
              <a:t>So the sender side on not receiving the Acknowledgment, sends out the packet again.</a:t>
            </a:r>
          </a:p>
          <a:p>
            <a:r>
              <a:rPr lang="en-US" dirty="0" smtClean="0"/>
              <a:t>Now when the Receiver receives the packet again, it finds out that it has already received and processed this packet, so it does not need to process it again and simply discards it. </a:t>
            </a:r>
            <a:br>
              <a:rPr lang="en-US" dirty="0" smtClean="0"/>
            </a:br>
            <a:r>
              <a:rPr lang="en-US" dirty="0" smtClean="0"/>
              <a:t>However it understands the reason as to why it has received a duplicate frame and sends back the corresponding required Acknowledgment again in a hope that this time it reached the Sender.</a:t>
            </a:r>
          </a:p>
        </p:txBody>
      </p:sp>
      <p:grpSp>
        <p:nvGrpSpPr>
          <p:cNvPr id="5" name="Group 4"/>
          <p:cNvGrpSpPr/>
          <p:nvPr/>
        </p:nvGrpSpPr>
        <p:grpSpPr>
          <a:xfrm>
            <a:off x="4378619" y="859536"/>
            <a:ext cx="7813382" cy="5998463"/>
            <a:chOff x="4378619" y="859536"/>
            <a:chExt cx="7813382" cy="5998463"/>
          </a:xfrm>
        </p:grpSpPr>
        <p:pic>
          <p:nvPicPr>
            <p:cNvPr id="6" name="Picture 5">
              <a:extLst>
                <a:ext uri="{FF2B5EF4-FFF2-40B4-BE49-F238E27FC236}">
                  <a16:creationId xmlns="" xmlns:a16="http://schemas.microsoft.com/office/drawing/2014/main" id="{EBD67537-EF91-964A-BCE2-2D2B7DF14061}"/>
                </a:ext>
              </a:extLst>
            </p:cNvPr>
            <p:cNvPicPr>
              <a:picLocks noChangeAspect="1"/>
            </p:cNvPicPr>
            <p:nvPr/>
          </p:nvPicPr>
          <p:blipFill rotWithShape="1">
            <a:blip r:embed="rId2"/>
            <a:srcRect l="4883" t="3571" r="3644" b="2559"/>
            <a:stretch/>
          </p:blipFill>
          <p:spPr>
            <a:xfrm>
              <a:off x="4378619" y="859536"/>
              <a:ext cx="7813382" cy="5998463"/>
            </a:xfrm>
            <a:prstGeom prst="rect">
              <a:avLst/>
            </a:prstGeom>
          </p:spPr>
        </p:pic>
        <p:sp>
          <p:nvSpPr>
            <p:cNvPr id="4" name="TextBox 3"/>
            <p:cNvSpPr txBox="1"/>
            <p:nvPr/>
          </p:nvSpPr>
          <p:spPr>
            <a:xfrm>
              <a:off x="6569051" y="3346356"/>
              <a:ext cx="1589649" cy="276999"/>
            </a:xfrm>
            <a:prstGeom prst="rect">
              <a:avLst/>
            </a:prstGeom>
            <a:noFill/>
          </p:spPr>
          <p:txBody>
            <a:bodyPr wrap="square" rtlCol="0">
              <a:spAutoFit/>
            </a:bodyPr>
            <a:lstStyle/>
            <a:p>
              <a:r>
                <a:rPr lang="en-US" sz="1200" dirty="0" smtClean="0"/>
                <a:t>Above -&gt; App Layer </a:t>
              </a:r>
              <a:endParaRPr lang="en-US" sz="1200" dirty="0"/>
            </a:p>
          </p:txBody>
        </p:sp>
        <p:sp>
          <p:nvSpPr>
            <p:cNvPr id="8" name="TextBox 7"/>
            <p:cNvSpPr txBox="1"/>
            <p:nvPr/>
          </p:nvSpPr>
          <p:spPr>
            <a:xfrm>
              <a:off x="8355087" y="4005193"/>
              <a:ext cx="1589649" cy="276999"/>
            </a:xfrm>
            <a:prstGeom prst="rect">
              <a:avLst/>
            </a:prstGeom>
            <a:noFill/>
          </p:spPr>
          <p:txBody>
            <a:bodyPr wrap="square" rtlCol="0">
              <a:spAutoFit/>
            </a:bodyPr>
            <a:lstStyle/>
            <a:p>
              <a:r>
                <a:rPr lang="en-US" sz="1200" dirty="0" smtClean="0"/>
                <a:t>Above -&gt; App Layer </a:t>
              </a:r>
              <a:endParaRPr lang="en-US" sz="1200" dirty="0"/>
            </a:p>
          </p:txBody>
        </p:sp>
      </p:grpSp>
    </p:spTree>
    <p:extLst>
      <p:ext uri="{BB962C8B-B14F-4D97-AF65-F5344CB8AC3E}">
        <p14:creationId xmlns:p14="http://schemas.microsoft.com/office/powerpoint/2010/main" val="1103028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t>Stop and Wait ARQ </a:t>
            </a:r>
            <a:r>
              <a:rPr lang="en-US" dirty="0"/>
              <a:t>– </a:t>
            </a:r>
            <a:r>
              <a:rPr lang="en-US" dirty="0" smtClean="0"/>
              <a:t>Receiver Implementation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75" t="17672" r="17269" b="17241"/>
          <a:stretch/>
        </p:blipFill>
        <p:spPr bwMode="auto">
          <a:xfrm>
            <a:off x="0" y="859537"/>
            <a:ext cx="12192000" cy="601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845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C3D03CD-57DE-6F40-A098-5527D310A0F7}"/>
              </a:ext>
            </a:extLst>
          </p:cNvPr>
          <p:cNvSpPr>
            <a:spLocks noGrp="1"/>
          </p:cNvSpPr>
          <p:nvPr>
            <p:ph idx="1"/>
          </p:nvPr>
        </p:nvSpPr>
        <p:spPr>
          <a:xfrm>
            <a:off x="19207" y="912336"/>
            <a:ext cx="12172793" cy="5349838"/>
          </a:xfrm>
        </p:spPr>
        <p:txBody>
          <a:bodyPr/>
          <a:lstStyle/>
          <a:p>
            <a:r>
              <a:rPr lang="en-US" dirty="0"/>
              <a:t>Every packet needs to wait for the acknowledgement of the previous </a:t>
            </a:r>
            <a:r>
              <a:rPr lang="en-US" dirty="0" smtClean="0"/>
              <a:t>packet.</a:t>
            </a:r>
            <a:br>
              <a:rPr lang="en-US" dirty="0" smtClean="0"/>
            </a:br>
            <a:r>
              <a:rPr lang="en-US" sz="1800" dirty="0" smtClean="0"/>
              <a:t>Considerable amount of time loss occurs, sequential process hence we cannot send data in a parallel fashion</a:t>
            </a:r>
            <a:r>
              <a:rPr lang="en-US" sz="1600" dirty="0" smtClean="0"/>
              <a:t>  </a:t>
            </a:r>
            <a:br>
              <a:rPr lang="en-US" sz="1600" dirty="0" smtClean="0"/>
            </a:br>
            <a:endParaRPr lang="en-US" sz="3200" dirty="0"/>
          </a:p>
          <a:p>
            <a:r>
              <a:rPr lang="en-US" dirty="0"/>
              <a:t>For bidirectional connections – use two instances of the stop and wait protocol at both directions – further waste of </a:t>
            </a:r>
            <a:r>
              <a:rPr lang="en-US" dirty="0" smtClean="0"/>
              <a:t>resources</a:t>
            </a:r>
            <a:br>
              <a:rPr lang="en-US" dirty="0" smtClean="0"/>
            </a:br>
            <a:r>
              <a:rPr lang="en-US" sz="1800" dirty="0" smtClean="0"/>
              <a:t>The same problems simply get enhanced in this way because a further wastage of time and resources occurs due to the need to wait at both sides for an ACK before proceeding with the transfer of data at each step.</a:t>
            </a:r>
            <a:br>
              <a:rPr lang="en-US" sz="1800" dirty="0" smtClean="0"/>
            </a:br>
            <a:endParaRPr lang="en-US" dirty="0"/>
          </a:p>
          <a:p>
            <a:r>
              <a:rPr lang="en-US" dirty="0"/>
              <a:t>A possible solution: Piggyback data and </a:t>
            </a:r>
            <a:r>
              <a:rPr lang="en-US" dirty="0" smtClean="0"/>
              <a:t>ACK </a:t>
            </a:r>
            <a:r>
              <a:rPr lang="en-US" dirty="0"/>
              <a:t>from both the </a:t>
            </a:r>
            <a:r>
              <a:rPr lang="en-US" dirty="0" smtClean="0"/>
              <a:t>directions. </a:t>
            </a:r>
            <a:br>
              <a:rPr lang="en-US" dirty="0" smtClean="0"/>
            </a:br>
            <a:r>
              <a:rPr lang="en-US" sz="1800" dirty="0" smtClean="0"/>
              <a:t>The ACK by one side is Appended with the Data to be sent by that side so that it reduces a fair amount of stop </a:t>
            </a:r>
            <a:br>
              <a:rPr lang="en-US" sz="1800" dirty="0" smtClean="0"/>
            </a:br>
            <a:r>
              <a:rPr lang="en-US" sz="1800" dirty="0" smtClean="0"/>
              <a:t>and waits. This probably works because when we send an ACK we know that the receiver is waiting for it, so might as well send the data as well along with it.</a:t>
            </a:r>
            <a:br>
              <a:rPr lang="en-US" sz="1800" dirty="0" smtClean="0"/>
            </a:br>
            <a:endParaRPr lang="en-US" sz="1600" dirty="0" smtClean="0"/>
          </a:p>
          <a:p>
            <a:r>
              <a:rPr lang="en-US" dirty="0" smtClean="0"/>
              <a:t>Reduce </a:t>
            </a:r>
            <a:r>
              <a:rPr lang="en-US" dirty="0"/>
              <a:t>resource waste based on </a:t>
            </a:r>
            <a:r>
              <a:rPr lang="en-US" b="1" dirty="0"/>
              <a:t>sliding window protocols (a pipelined protocol) </a:t>
            </a:r>
          </a:p>
          <a:p>
            <a:pPr marL="0" indent="0">
              <a:buNone/>
            </a:pPr>
            <a:r>
              <a:rPr lang="en-US" sz="1800" dirty="0" smtClean="0"/>
              <a:t>     Pipelining would enable parallel sending of data packets without needing to wait out the ACK for the previously sent packets.</a:t>
            </a:r>
            <a:endParaRPr lang="en-US" sz="1800" dirty="0"/>
          </a:p>
        </p:txBody>
      </p:sp>
      <p:sp>
        <p:nvSpPr>
          <p:cNvPr id="3" name="Title 2">
            <a:extLst>
              <a:ext uri="{FF2B5EF4-FFF2-40B4-BE49-F238E27FC236}">
                <a16:creationId xmlns="" xmlns:a16="http://schemas.microsoft.com/office/drawing/2014/main" id="{A8241DF6-9E36-7B47-A482-4FD3B2AB0565}"/>
              </a:ext>
            </a:extLst>
          </p:cNvPr>
          <p:cNvSpPr>
            <a:spLocks noGrp="1"/>
          </p:cNvSpPr>
          <p:nvPr>
            <p:ph type="title"/>
          </p:nvPr>
        </p:nvSpPr>
        <p:spPr/>
        <p:txBody>
          <a:bodyPr/>
          <a:lstStyle/>
          <a:p>
            <a:r>
              <a:rPr lang="en-US" dirty="0"/>
              <a:t>Problem with Stop and Wait</a:t>
            </a:r>
          </a:p>
        </p:txBody>
      </p:sp>
    </p:spTree>
    <p:extLst>
      <p:ext uri="{BB962C8B-B14F-4D97-AF65-F5344CB8AC3E}">
        <p14:creationId xmlns:p14="http://schemas.microsoft.com/office/powerpoint/2010/main" val="2232515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1D27CE6-69DE-C742-99E1-F25A0A7F3628}"/>
              </a:ext>
            </a:extLst>
          </p:cNvPr>
          <p:cNvPicPr>
            <a:picLocks noGrp="1" noChangeAspect="1"/>
          </p:cNvPicPr>
          <p:nvPr>
            <p:ph idx="1"/>
          </p:nvPr>
        </p:nvPicPr>
        <p:blipFill>
          <a:blip r:embed="rId2"/>
          <a:stretch>
            <a:fillRect/>
          </a:stretch>
        </p:blipFill>
        <p:spPr>
          <a:xfrm>
            <a:off x="-1" y="859537"/>
            <a:ext cx="12115715" cy="4021952"/>
          </a:xfrm>
        </p:spPr>
      </p:pic>
      <p:sp>
        <p:nvSpPr>
          <p:cNvPr id="3" name="Title 2">
            <a:extLst>
              <a:ext uri="{FF2B5EF4-FFF2-40B4-BE49-F238E27FC236}">
                <a16:creationId xmlns="" xmlns:a16="http://schemas.microsoft.com/office/drawing/2014/main" id="{FEE4A8B1-7944-864F-9948-54881695BDD1}"/>
              </a:ext>
            </a:extLst>
          </p:cNvPr>
          <p:cNvSpPr>
            <a:spLocks noGrp="1"/>
          </p:cNvSpPr>
          <p:nvPr>
            <p:ph type="title"/>
          </p:nvPr>
        </p:nvSpPr>
        <p:spPr/>
        <p:txBody>
          <a:bodyPr/>
          <a:lstStyle/>
          <a:p>
            <a:r>
              <a:rPr lang="en-US" dirty="0"/>
              <a:t>Stop and Wait versus Sliding Window (Pipelined)</a:t>
            </a:r>
          </a:p>
        </p:txBody>
      </p:sp>
      <p:sp>
        <p:nvSpPr>
          <p:cNvPr id="6" name="TextBox 5">
            <a:extLst>
              <a:ext uri="{FF2B5EF4-FFF2-40B4-BE49-F238E27FC236}">
                <a16:creationId xmlns="" xmlns:a16="http://schemas.microsoft.com/office/drawing/2014/main" id="{9A2D423F-3C0F-4B4A-9790-29EBEB47D10B}"/>
              </a:ext>
            </a:extLst>
          </p:cNvPr>
          <p:cNvSpPr txBox="1"/>
          <p:nvPr/>
        </p:nvSpPr>
        <p:spPr>
          <a:xfrm>
            <a:off x="8751161" y="5998463"/>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18372142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CE0D1EF-7980-6C47-8F5F-0DF8E517262B}"/>
              </a:ext>
            </a:extLst>
          </p:cNvPr>
          <p:cNvSpPr>
            <a:spLocks noGrp="1"/>
          </p:cNvSpPr>
          <p:nvPr>
            <p:ph idx="1"/>
          </p:nvPr>
        </p:nvSpPr>
        <p:spPr/>
        <p:txBody>
          <a:bodyPr/>
          <a:lstStyle/>
          <a:p>
            <a:r>
              <a:rPr lang="en-US" dirty="0"/>
              <a:t>Each outbound segment contains a sequence number – from 0 to some maximum (2</a:t>
            </a:r>
            <a:r>
              <a:rPr lang="en-US" baseline="30000" dirty="0"/>
              <a:t>n</a:t>
            </a:r>
            <a:r>
              <a:rPr lang="en-US" dirty="0"/>
              <a:t>-1 for a n bit sequence number) </a:t>
            </a:r>
          </a:p>
          <a:p>
            <a:endParaRPr lang="en-US" dirty="0"/>
          </a:p>
          <a:p>
            <a:r>
              <a:rPr lang="en-US" dirty="0"/>
              <a:t>The sender maintains a </a:t>
            </a:r>
            <a:r>
              <a:rPr lang="en-US" b="1" dirty="0">
                <a:solidFill>
                  <a:srgbClr val="C00000"/>
                </a:solidFill>
              </a:rPr>
              <a:t>set of sequence numbers corresponding to frames it is permitted to send </a:t>
            </a:r>
            <a:r>
              <a:rPr lang="en-US" b="1" dirty="0" smtClean="0">
                <a:solidFill>
                  <a:srgbClr val="C00000"/>
                </a:solidFill>
              </a:rPr>
              <a:t>without having to bother about receiving any ACK </a:t>
            </a:r>
            <a:r>
              <a:rPr lang="en-US" sz="3200" b="1" dirty="0" smtClean="0"/>
              <a:t>(Sending Window) </a:t>
            </a:r>
            <a:endParaRPr lang="en-US" sz="3200" b="1" dirty="0"/>
          </a:p>
          <a:p>
            <a:endParaRPr lang="en-US" b="1" dirty="0"/>
          </a:p>
          <a:p>
            <a:r>
              <a:rPr lang="en-US" dirty="0"/>
              <a:t>The receiver maintains a </a:t>
            </a:r>
            <a:r>
              <a:rPr lang="en-US" b="1" dirty="0">
                <a:solidFill>
                  <a:srgbClr val="C00000"/>
                </a:solidFill>
              </a:rPr>
              <a:t>set of sequence numbers corresponding to frames it is permitted to accept </a:t>
            </a:r>
            <a:r>
              <a:rPr lang="en-US" b="1" dirty="0" smtClean="0">
                <a:solidFill>
                  <a:srgbClr val="C00000"/>
                </a:solidFill>
              </a:rPr>
              <a:t>without having to bother about sending any ACK </a:t>
            </a:r>
            <a:r>
              <a:rPr lang="en-US" sz="3200" b="1" dirty="0" smtClean="0"/>
              <a:t>(Receiving Window</a:t>
            </a:r>
            <a:r>
              <a:rPr lang="en-US" sz="3200" b="1" dirty="0"/>
              <a:t>)</a:t>
            </a:r>
          </a:p>
        </p:txBody>
      </p:sp>
      <p:sp>
        <p:nvSpPr>
          <p:cNvPr id="3" name="Title 2">
            <a:extLst>
              <a:ext uri="{FF2B5EF4-FFF2-40B4-BE49-F238E27FC236}">
                <a16:creationId xmlns="" xmlns:a16="http://schemas.microsoft.com/office/drawing/2014/main" id="{9EF374F5-07ED-954F-8756-72AE2A3CD7F0}"/>
              </a:ext>
            </a:extLst>
          </p:cNvPr>
          <p:cNvSpPr>
            <a:spLocks noGrp="1"/>
          </p:cNvSpPr>
          <p:nvPr>
            <p:ph type="title"/>
          </p:nvPr>
        </p:nvSpPr>
        <p:spPr/>
        <p:txBody>
          <a:bodyPr>
            <a:normAutofit/>
          </a:bodyPr>
          <a:lstStyle/>
          <a:p>
            <a:r>
              <a:rPr lang="en-US" sz="3600" dirty="0"/>
              <a:t>Sliding Window Protocols</a:t>
            </a:r>
          </a:p>
        </p:txBody>
      </p:sp>
    </p:spTree>
    <p:extLst>
      <p:ext uri="{BB962C8B-B14F-4D97-AF65-F5344CB8AC3E}">
        <p14:creationId xmlns:p14="http://schemas.microsoft.com/office/powerpoint/2010/main" val="10734117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6D35706-C938-B049-B8A3-3BA614355DDE}"/>
              </a:ext>
            </a:extLst>
          </p:cNvPr>
          <p:cNvSpPr>
            <a:spLocks noGrp="1"/>
          </p:cNvSpPr>
          <p:nvPr>
            <p:ph type="title"/>
          </p:nvPr>
        </p:nvSpPr>
        <p:spPr/>
        <p:txBody>
          <a:bodyPr/>
          <a:lstStyle/>
          <a:p>
            <a:r>
              <a:rPr lang="en-US" dirty="0"/>
              <a:t>Sliding Window Protocols – Sending Window and Receiving Window</a:t>
            </a:r>
          </a:p>
        </p:txBody>
      </p:sp>
      <p:pic>
        <p:nvPicPr>
          <p:cNvPr id="4" name="Picture 3">
            <a:extLst>
              <a:ext uri="{FF2B5EF4-FFF2-40B4-BE49-F238E27FC236}">
                <a16:creationId xmlns="" xmlns:a16="http://schemas.microsoft.com/office/drawing/2014/main" id="{EC85BFA2-D8A7-5B4A-9C91-076D4B3ECFA1}"/>
              </a:ext>
            </a:extLst>
          </p:cNvPr>
          <p:cNvPicPr>
            <a:picLocks noChangeAspect="1"/>
          </p:cNvPicPr>
          <p:nvPr/>
        </p:nvPicPr>
        <p:blipFill rotWithShape="1">
          <a:blip r:embed="rId2"/>
          <a:srcRect b="14128"/>
          <a:stretch/>
        </p:blipFill>
        <p:spPr>
          <a:xfrm>
            <a:off x="1934718" y="859537"/>
            <a:ext cx="10257282" cy="4204832"/>
          </a:xfrm>
          <a:prstGeom prst="rect">
            <a:avLst/>
          </a:prstGeom>
        </p:spPr>
      </p:pic>
      <p:sp>
        <p:nvSpPr>
          <p:cNvPr id="5" name="TextBox 4">
            <a:extLst>
              <a:ext uri="{FF2B5EF4-FFF2-40B4-BE49-F238E27FC236}">
                <a16:creationId xmlns="" xmlns:a16="http://schemas.microsoft.com/office/drawing/2014/main" id="{C681524F-4C13-6646-BBDE-D1CEE40EE977}"/>
              </a:ext>
            </a:extLst>
          </p:cNvPr>
          <p:cNvSpPr txBox="1"/>
          <p:nvPr/>
        </p:nvSpPr>
        <p:spPr>
          <a:xfrm>
            <a:off x="3463023" y="6463458"/>
            <a:ext cx="6353855" cy="369332"/>
          </a:xfrm>
          <a:prstGeom prst="rect">
            <a:avLst/>
          </a:prstGeom>
          <a:noFill/>
        </p:spPr>
        <p:txBody>
          <a:bodyPr wrap="none" rtlCol="0">
            <a:spAutoFit/>
          </a:bodyPr>
          <a:lstStyle/>
          <a:p>
            <a:r>
              <a:rPr lang="en-US" b="1" dirty="0"/>
              <a:t>Source: </a:t>
            </a:r>
            <a:r>
              <a:rPr lang="en-US" b="1" dirty="0">
                <a:hlinkClick r:id="rId3"/>
              </a:rPr>
              <a:t>http://ironbark.xtelco.com.au/subjects/DC/lectures/13/</a:t>
            </a:r>
            <a:r>
              <a:rPr lang="en-US" b="1" dirty="0"/>
              <a:t> </a:t>
            </a:r>
          </a:p>
        </p:txBody>
      </p:sp>
      <p:sp>
        <p:nvSpPr>
          <p:cNvPr id="6" name="TextBox 5"/>
          <p:cNvSpPr txBox="1"/>
          <p:nvPr/>
        </p:nvSpPr>
        <p:spPr>
          <a:xfrm>
            <a:off x="14068" y="873605"/>
            <a:ext cx="1934718" cy="4247317"/>
          </a:xfrm>
          <a:prstGeom prst="rect">
            <a:avLst/>
          </a:prstGeom>
          <a:noFill/>
        </p:spPr>
        <p:txBody>
          <a:bodyPr wrap="square" rtlCol="0">
            <a:spAutoFit/>
          </a:bodyPr>
          <a:lstStyle/>
          <a:p>
            <a:r>
              <a:rPr lang="en-US" dirty="0" smtClean="0"/>
              <a:t>Here, the green marked sequence numbers are those which are outstanding and whose ACKs are yet to be received. As soon as am ACK is received for one of them we SLIDE OUR WINDOW FORWARD to take that SEQNUM out of out WINDOW of </a:t>
            </a:r>
            <a:r>
              <a:rPr lang="en-US" dirty="0" err="1" smtClean="0"/>
              <a:t>Outstandings</a:t>
            </a:r>
            <a:endParaRPr lang="en-US" dirty="0" smtClean="0"/>
          </a:p>
        </p:txBody>
      </p:sp>
      <p:sp>
        <p:nvSpPr>
          <p:cNvPr id="8" name="TextBox 7"/>
          <p:cNvSpPr txBox="1"/>
          <p:nvPr/>
        </p:nvSpPr>
        <p:spPr>
          <a:xfrm>
            <a:off x="0" y="5148777"/>
            <a:ext cx="6096000" cy="1200329"/>
          </a:xfrm>
          <a:prstGeom prst="rect">
            <a:avLst/>
          </a:prstGeom>
          <a:noFill/>
        </p:spPr>
        <p:txBody>
          <a:bodyPr wrap="square" rtlCol="0">
            <a:spAutoFit/>
          </a:bodyPr>
          <a:lstStyle/>
          <a:p>
            <a:r>
              <a:rPr lang="en-US" dirty="0" smtClean="0"/>
              <a:t>An alternate way of implementation uses Cumulative ACK as well, where if we receive an ACK for </a:t>
            </a:r>
            <a:r>
              <a:rPr lang="en-US" b="1" dirty="0" smtClean="0"/>
              <a:t>N </a:t>
            </a:r>
            <a:r>
              <a:rPr lang="en-US" dirty="0" smtClean="0"/>
              <a:t>, all the outstanding frames in the Window with a SeqNum &lt;= N are relieved and the window slides by N-Base+1 places  </a:t>
            </a:r>
            <a:endParaRPr lang="en-US" dirty="0"/>
          </a:p>
        </p:txBody>
      </p:sp>
      <p:sp>
        <p:nvSpPr>
          <p:cNvPr id="9" name="TextBox 8"/>
          <p:cNvSpPr txBox="1"/>
          <p:nvPr/>
        </p:nvSpPr>
        <p:spPr>
          <a:xfrm>
            <a:off x="6639951" y="5176913"/>
            <a:ext cx="5552049" cy="1200329"/>
          </a:xfrm>
          <a:prstGeom prst="rect">
            <a:avLst/>
          </a:prstGeom>
          <a:noFill/>
        </p:spPr>
        <p:txBody>
          <a:bodyPr wrap="square" rtlCol="0">
            <a:spAutoFit/>
          </a:bodyPr>
          <a:lstStyle/>
          <a:p>
            <a:r>
              <a:rPr lang="en-US" dirty="0" smtClean="0"/>
              <a:t>Here again, green marked sequence numbers are those which have been received but their ACKs have not been sent out yet. As soon as their ACK are sent out, we SLIDE our window to get ready to accept more frames. </a:t>
            </a:r>
            <a:endParaRPr lang="en-US" dirty="0"/>
          </a:p>
        </p:txBody>
      </p:sp>
    </p:spTree>
    <p:extLst>
      <p:ext uri="{BB962C8B-B14F-4D97-AF65-F5344CB8AC3E}">
        <p14:creationId xmlns:p14="http://schemas.microsoft.com/office/powerpoint/2010/main" val="3547888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D883B03-734C-494D-BC2E-01525195B25B}"/>
              </a:ext>
            </a:extLst>
          </p:cNvPr>
          <p:cNvSpPr>
            <a:spLocks noGrp="1"/>
          </p:cNvSpPr>
          <p:nvPr>
            <p:ph type="title"/>
          </p:nvPr>
        </p:nvSpPr>
        <p:spPr/>
        <p:txBody>
          <a:bodyPr/>
          <a:lstStyle/>
          <a:p>
            <a:r>
              <a:rPr lang="en-US" dirty="0"/>
              <a:t>Sliding Window for a 3 bit Sequence Number</a:t>
            </a:r>
          </a:p>
        </p:txBody>
      </p:sp>
      <p:pic>
        <p:nvPicPr>
          <p:cNvPr id="5" name="Picture 4">
            <a:extLst>
              <a:ext uri="{FF2B5EF4-FFF2-40B4-BE49-F238E27FC236}">
                <a16:creationId xmlns="" xmlns:a16="http://schemas.microsoft.com/office/drawing/2014/main" id="{DDA29830-7D5D-4048-B32E-E3D73BBBF207}"/>
              </a:ext>
            </a:extLst>
          </p:cNvPr>
          <p:cNvPicPr>
            <a:picLocks noChangeAspect="1"/>
          </p:cNvPicPr>
          <p:nvPr/>
        </p:nvPicPr>
        <p:blipFill>
          <a:blip r:embed="rId2"/>
          <a:stretch>
            <a:fillRect/>
          </a:stretch>
        </p:blipFill>
        <p:spPr>
          <a:xfrm>
            <a:off x="3591306" y="859537"/>
            <a:ext cx="8600694" cy="5834981"/>
          </a:xfrm>
          <a:prstGeom prst="rect">
            <a:avLst/>
          </a:prstGeom>
        </p:spPr>
      </p:pic>
      <p:sp>
        <p:nvSpPr>
          <p:cNvPr id="6" name="TextBox 5">
            <a:extLst>
              <a:ext uri="{FF2B5EF4-FFF2-40B4-BE49-F238E27FC236}">
                <a16:creationId xmlns="" xmlns:a16="http://schemas.microsoft.com/office/drawing/2014/main" id="{B6B974BF-6815-C14D-B3B2-9F8B82D2B9B3}"/>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4231907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872" y="3682914"/>
            <a:ext cx="12176128" cy="2111907"/>
          </a:xfrm>
          <a:prstGeom prst="rect">
            <a:avLst/>
          </a:prstGeom>
          <a:solidFill>
            <a:schemeClr val="accent3">
              <a:lumMod val="60000"/>
              <a:lumOff val="4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Rectangle 14"/>
          <p:cNvSpPr/>
          <p:nvPr/>
        </p:nvSpPr>
        <p:spPr>
          <a:xfrm>
            <a:off x="0" y="932342"/>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Transport Layer Services</a:t>
            </a:r>
          </a:p>
        </p:txBody>
      </p:sp>
      <p:sp>
        <p:nvSpPr>
          <p:cNvPr id="16" name="Rectangle 15"/>
          <p:cNvSpPr/>
          <p:nvPr/>
        </p:nvSpPr>
        <p:spPr>
          <a:xfrm>
            <a:off x="101600" y="1117646"/>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1353255"/>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1116505"/>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133401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1326657"/>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1326657"/>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1326656"/>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sp>
        <p:nvSpPr>
          <p:cNvPr id="8" name="Rectangle 7"/>
          <p:cNvSpPr/>
          <p:nvPr/>
        </p:nvSpPr>
        <p:spPr>
          <a:xfrm>
            <a:off x="5258140" y="2717598"/>
            <a:ext cx="2087591"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23" name="Rectangle 22"/>
          <p:cNvSpPr/>
          <p:nvPr/>
        </p:nvSpPr>
        <p:spPr>
          <a:xfrm>
            <a:off x="3271838" y="3956714"/>
            <a:ext cx="6200775"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Datagram delivery (unreliable)</a:t>
            </a:r>
          </a:p>
        </p:txBody>
      </p:sp>
      <p:sp>
        <p:nvSpPr>
          <p:cNvPr id="7" name="Rectangle 6"/>
          <p:cNvSpPr/>
          <p:nvPr/>
        </p:nvSpPr>
        <p:spPr>
          <a:xfrm>
            <a:off x="5258140" y="4827716"/>
            <a:ext cx="2087591"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Tree>
    <p:extLst>
      <p:ext uri="{BB962C8B-B14F-4D97-AF65-F5344CB8AC3E}">
        <p14:creationId xmlns:p14="http://schemas.microsoft.com/office/powerpoint/2010/main" val="395761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0019E9F-F383-7745-8892-10E02F00CDA5}"/>
              </a:ext>
            </a:extLst>
          </p:cNvPr>
          <p:cNvSpPr>
            <a:spLocks noGrp="1"/>
          </p:cNvSpPr>
          <p:nvPr>
            <p:ph idx="1"/>
          </p:nvPr>
        </p:nvSpPr>
        <p:spPr>
          <a:xfrm>
            <a:off x="0" y="915809"/>
            <a:ext cx="12191999" cy="5627725"/>
          </a:xfrm>
        </p:spPr>
        <p:txBody>
          <a:bodyPr/>
          <a:lstStyle/>
          <a:p>
            <a:r>
              <a:rPr lang="en-US" b="1" dirty="0"/>
              <a:t>A timeout occurs if a segment (or the acknowledgment) gets lost </a:t>
            </a:r>
          </a:p>
          <a:p>
            <a:r>
              <a:rPr lang="en-US" b="1" dirty="0"/>
              <a:t>How does the flow and error control protocol handle a timeout</a:t>
            </a:r>
            <a:r>
              <a:rPr lang="en-US" b="1" dirty="0" smtClean="0"/>
              <a:t>? :</a:t>
            </a:r>
          </a:p>
          <a:p>
            <a:pPr marL="0" indent="0">
              <a:buNone/>
            </a:pPr>
            <a:endParaRPr lang="en-US" b="1" dirty="0"/>
          </a:p>
          <a:p>
            <a:r>
              <a:rPr lang="en-US" b="1" dirty="0"/>
              <a:t>Go Back N ARQ: </a:t>
            </a:r>
            <a:r>
              <a:rPr lang="en-US" b="1" dirty="0" smtClean="0"/>
              <a:t> </a:t>
            </a:r>
            <a:r>
              <a:rPr lang="en-US" dirty="0" smtClean="0"/>
              <a:t>If </a:t>
            </a:r>
            <a:r>
              <a:rPr lang="en-US" dirty="0"/>
              <a:t>segment N is lost, all the segments from segment 0 </a:t>
            </a:r>
            <a:r>
              <a:rPr lang="en-US" i="1" dirty="0"/>
              <a:t>(start of </a:t>
            </a:r>
            <a:r>
              <a:rPr lang="en-US" i="1" dirty="0" smtClean="0"/>
              <a:t>				the </a:t>
            </a:r>
            <a:r>
              <a:rPr lang="en-US" i="1" dirty="0"/>
              <a:t>sliding window)</a:t>
            </a:r>
            <a:r>
              <a:rPr lang="en-US" dirty="0"/>
              <a:t> to segment N are retransmitted </a:t>
            </a:r>
            <a:endParaRPr lang="en-US" dirty="0" smtClean="0"/>
          </a:p>
          <a:p>
            <a:endParaRPr lang="en-US" dirty="0" smtClean="0"/>
          </a:p>
          <a:p>
            <a:r>
              <a:rPr lang="en-US" b="1" dirty="0" smtClean="0"/>
              <a:t>Selective </a:t>
            </a:r>
            <a:r>
              <a:rPr lang="en-US" b="1" dirty="0"/>
              <a:t>Repeat (SR) ARQ: </a:t>
            </a:r>
            <a:r>
              <a:rPr lang="en-US" sz="2400" dirty="0"/>
              <a:t>Only the lost packets are selectively </a:t>
            </a:r>
            <a:r>
              <a:rPr lang="en-US" sz="2400" dirty="0" smtClean="0"/>
              <a:t>retransmitted</a:t>
            </a:r>
            <a:endParaRPr lang="en-US" sz="2400" dirty="0"/>
          </a:p>
          <a:p>
            <a:pPr lvl="1"/>
            <a:r>
              <a:rPr lang="en-US" b="1" dirty="0"/>
              <a:t>Negative Acknowledgement (NAK) or Selective Acknowledgements (SACK): </a:t>
            </a:r>
            <a:r>
              <a:rPr lang="en-US" b="1" dirty="0" smtClean="0"/>
              <a:t/>
            </a:r>
            <a:br>
              <a:rPr lang="en-US" b="1" dirty="0" smtClean="0"/>
            </a:br>
            <a:r>
              <a:rPr lang="en-US" dirty="0" smtClean="0"/>
              <a:t>Informs </a:t>
            </a:r>
            <a:r>
              <a:rPr lang="en-US" dirty="0"/>
              <a:t>the sender about which packets need to be </a:t>
            </a:r>
            <a:r>
              <a:rPr lang="en-US" dirty="0" smtClean="0"/>
              <a:t>re sent (not </a:t>
            </a:r>
            <a:r>
              <a:rPr lang="en-US" dirty="0"/>
              <a:t>received by the receiver) </a:t>
            </a:r>
            <a:r>
              <a:rPr lang="en-US" dirty="0" smtClean="0"/>
              <a:t>. </a:t>
            </a:r>
            <a:r>
              <a:rPr lang="en-US" sz="2000" dirty="0" smtClean="0"/>
              <a:t/>
            </a:r>
            <a:br>
              <a:rPr lang="en-US" sz="2000" dirty="0" smtClean="0"/>
            </a:br>
            <a:r>
              <a:rPr lang="en-US" sz="2000" dirty="0" smtClean="0"/>
              <a:t/>
            </a:r>
            <a:br>
              <a:rPr lang="en-US" sz="2000" dirty="0" smtClean="0"/>
            </a:br>
            <a:r>
              <a:rPr lang="en-US" sz="1800" dirty="0" smtClean="0"/>
              <a:t>This takes place when an OUT-of-ORDER packet arrives instead of one which was expected. It is then stored in a buffer if it is in the Receiving Window and an NAK is sent for the frame which was expected. The Receiver holds the ACKs of the out-of-order packets till they are o-o-o because an ACK to any one of them would be treated as Cumulative ACK and the un received expected Packet would be deemed reached by the Sender and DATA LOSS / PACKET LOSS would happen.</a:t>
            </a:r>
            <a:endParaRPr lang="en-US" sz="1800" b="1" dirty="0"/>
          </a:p>
        </p:txBody>
      </p:sp>
      <p:sp>
        <p:nvSpPr>
          <p:cNvPr id="3" name="Title 2">
            <a:extLst>
              <a:ext uri="{FF2B5EF4-FFF2-40B4-BE49-F238E27FC236}">
                <a16:creationId xmlns="" xmlns:a16="http://schemas.microsoft.com/office/drawing/2014/main" id="{D04CFCFC-FD61-2844-9F37-0B3C0553C3DE}"/>
              </a:ext>
            </a:extLst>
          </p:cNvPr>
          <p:cNvSpPr>
            <a:spLocks noGrp="1"/>
          </p:cNvSpPr>
          <p:nvPr>
            <p:ph type="title"/>
          </p:nvPr>
        </p:nvSpPr>
        <p:spPr/>
        <p:txBody>
          <a:bodyPr/>
          <a:lstStyle/>
          <a:p>
            <a:r>
              <a:rPr lang="en-US" dirty="0"/>
              <a:t>Sliding Window Protocols in Noisy Channels</a:t>
            </a:r>
          </a:p>
        </p:txBody>
      </p:sp>
    </p:spTree>
    <p:extLst>
      <p:ext uri="{BB962C8B-B14F-4D97-AF65-F5344CB8AC3E}">
        <p14:creationId xmlns:p14="http://schemas.microsoft.com/office/powerpoint/2010/main" val="2525454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655A3F8-0A2C-A340-9D2D-4C3349E3955E}"/>
              </a:ext>
            </a:extLst>
          </p:cNvPr>
          <p:cNvSpPr>
            <a:spLocks noGrp="1"/>
          </p:cNvSpPr>
          <p:nvPr>
            <p:ph type="title"/>
          </p:nvPr>
        </p:nvSpPr>
        <p:spPr/>
        <p:txBody>
          <a:bodyPr/>
          <a:lstStyle/>
          <a:p>
            <a:r>
              <a:rPr lang="en-US" dirty="0"/>
              <a:t>Go Back N ARQ – Sender Window Control </a:t>
            </a:r>
          </a:p>
        </p:txBody>
      </p:sp>
      <p:sp>
        <p:nvSpPr>
          <p:cNvPr id="7" name="TextBox 6">
            <a:extLst>
              <a:ext uri="{FF2B5EF4-FFF2-40B4-BE49-F238E27FC236}">
                <a16:creationId xmlns="" xmlns:a16="http://schemas.microsoft.com/office/drawing/2014/main" id="{DF63AD88-B21B-C640-AD61-2896D659762B}"/>
              </a:ext>
            </a:extLst>
          </p:cNvPr>
          <p:cNvSpPr txBox="1"/>
          <p:nvPr/>
        </p:nvSpPr>
        <p:spPr>
          <a:xfrm>
            <a:off x="8751161" y="5998463"/>
            <a:ext cx="3062887" cy="646331"/>
          </a:xfrm>
          <a:prstGeom prst="rect">
            <a:avLst/>
          </a:prstGeom>
          <a:noFill/>
        </p:spPr>
        <p:txBody>
          <a:bodyPr wrap="square" rtlCol="0">
            <a:spAutoFit/>
          </a:bodyPr>
          <a:lstStyle/>
          <a:p>
            <a:r>
              <a:rPr lang="en-US" b="1" dirty="0"/>
              <a:t>Source: Computer Networks, Kurose, Ross</a:t>
            </a:r>
          </a:p>
        </p:txBody>
      </p:sp>
      <p:grpSp>
        <p:nvGrpSpPr>
          <p:cNvPr id="15" name="Group 14"/>
          <p:cNvGrpSpPr/>
          <p:nvPr/>
        </p:nvGrpSpPr>
        <p:grpSpPr>
          <a:xfrm>
            <a:off x="112030" y="986149"/>
            <a:ext cx="12079970" cy="2701290"/>
            <a:chOff x="182370" y="859537"/>
            <a:chExt cx="11858493" cy="2701290"/>
          </a:xfrm>
        </p:grpSpPr>
        <p:pic>
          <p:nvPicPr>
            <p:cNvPr id="6" name="Picture 5">
              <a:extLst>
                <a:ext uri="{FF2B5EF4-FFF2-40B4-BE49-F238E27FC236}">
                  <a16:creationId xmlns="" xmlns:a16="http://schemas.microsoft.com/office/drawing/2014/main" id="{F9457479-3FAC-FA4D-9BC2-69B820070A5A}"/>
                </a:ext>
              </a:extLst>
            </p:cNvPr>
            <p:cNvPicPr>
              <a:picLocks noChangeAspect="1"/>
            </p:cNvPicPr>
            <p:nvPr/>
          </p:nvPicPr>
          <p:blipFill>
            <a:blip r:embed="rId2"/>
            <a:stretch>
              <a:fillRect/>
            </a:stretch>
          </p:blipFill>
          <p:spPr>
            <a:xfrm>
              <a:off x="182370" y="859537"/>
              <a:ext cx="11858493" cy="2701290"/>
            </a:xfrm>
            <a:prstGeom prst="rect">
              <a:avLst/>
            </a:prstGeom>
          </p:spPr>
        </p:pic>
        <p:cxnSp>
          <p:nvCxnSpPr>
            <p:cNvPr id="10" name="Straight Arrow Connector 9"/>
            <p:cNvCxnSpPr/>
            <p:nvPr/>
          </p:nvCxnSpPr>
          <p:spPr>
            <a:xfrm>
              <a:off x="6083480" y="1322365"/>
              <a:ext cx="1" cy="3938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56736" y="998806"/>
              <a:ext cx="1012874" cy="369332"/>
            </a:xfrm>
            <a:prstGeom prst="rect">
              <a:avLst/>
            </a:prstGeom>
            <a:noFill/>
          </p:spPr>
          <p:txBody>
            <a:bodyPr wrap="square" rtlCol="0">
              <a:spAutoFit/>
            </a:bodyPr>
            <a:lstStyle/>
            <a:p>
              <a:r>
                <a:rPr lang="en-US" b="1" dirty="0" smtClean="0"/>
                <a:t>Base + N</a:t>
              </a:r>
              <a:endParaRPr lang="en-US" b="1" dirty="0"/>
            </a:p>
          </p:txBody>
        </p:sp>
      </p:grpSp>
    </p:spTree>
    <p:extLst>
      <p:ext uri="{BB962C8B-B14F-4D97-AF65-F5344CB8AC3E}">
        <p14:creationId xmlns:p14="http://schemas.microsoft.com/office/powerpoint/2010/main" val="418078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A03541E-21A4-524E-8040-C830C4538D74}"/>
              </a:ext>
            </a:extLst>
          </p:cNvPr>
          <p:cNvSpPr>
            <a:spLocks noGrp="1"/>
          </p:cNvSpPr>
          <p:nvPr>
            <p:ph type="title"/>
          </p:nvPr>
        </p:nvSpPr>
        <p:spPr/>
        <p:txBody>
          <a:bodyPr/>
          <a:lstStyle/>
          <a:p>
            <a:r>
              <a:rPr lang="en-US" dirty="0"/>
              <a:t>Go Back N ARQ</a:t>
            </a:r>
          </a:p>
        </p:txBody>
      </p:sp>
      <p:pic>
        <p:nvPicPr>
          <p:cNvPr id="4" name="Picture 3">
            <a:extLst>
              <a:ext uri="{FF2B5EF4-FFF2-40B4-BE49-F238E27FC236}">
                <a16:creationId xmlns="" xmlns:a16="http://schemas.microsoft.com/office/drawing/2014/main" id="{576090FF-A762-234A-9A7E-042B9BCE28D7}"/>
              </a:ext>
            </a:extLst>
          </p:cNvPr>
          <p:cNvPicPr>
            <a:picLocks noChangeAspect="1"/>
          </p:cNvPicPr>
          <p:nvPr/>
        </p:nvPicPr>
        <p:blipFill>
          <a:blip r:embed="rId2"/>
          <a:stretch>
            <a:fillRect/>
          </a:stretch>
        </p:blipFill>
        <p:spPr>
          <a:xfrm>
            <a:off x="7690794" y="887673"/>
            <a:ext cx="4487138" cy="5896142"/>
          </a:xfrm>
          <a:prstGeom prst="rect">
            <a:avLst/>
          </a:prstGeom>
        </p:spPr>
      </p:pic>
      <p:sp>
        <p:nvSpPr>
          <p:cNvPr id="5" name="TextBox 4">
            <a:extLst>
              <a:ext uri="{FF2B5EF4-FFF2-40B4-BE49-F238E27FC236}">
                <a16:creationId xmlns="" xmlns:a16="http://schemas.microsoft.com/office/drawing/2014/main" id="{7F857017-2DB6-5E40-BA9B-5FA812ABF9FD}"/>
              </a:ext>
            </a:extLst>
          </p:cNvPr>
          <p:cNvSpPr txBox="1"/>
          <p:nvPr/>
        </p:nvSpPr>
        <p:spPr>
          <a:xfrm>
            <a:off x="3678688" y="5832349"/>
            <a:ext cx="5981583" cy="923330"/>
          </a:xfrm>
          <a:prstGeom prst="rect">
            <a:avLst/>
          </a:prstGeom>
          <a:noFill/>
        </p:spPr>
        <p:txBody>
          <a:bodyPr wrap="square" rtlCol="0">
            <a:spAutoFit/>
          </a:bodyPr>
          <a:lstStyle/>
          <a:p>
            <a:r>
              <a:rPr lang="en-US" b="1" dirty="0"/>
              <a:t>Source </a:t>
            </a:r>
            <a:r>
              <a:rPr lang="en-US" b="1" dirty="0">
                <a:hlinkClick r:id="rId3"/>
              </a:rPr>
              <a:t>https://www.tutorialspoint.com/data_communication_computer_network/data_link_control_and_protocols.htm</a:t>
            </a:r>
            <a:r>
              <a:rPr lang="en-US" b="1" dirty="0"/>
              <a:t> </a:t>
            </a:r>
          </a:p>
        </p:txBody>
      </p:sp>
      <p:sp>
        <p:nvSpPr>
          <p:cNvPr id="2" name="TextBox 1"/>
          <p:cNvSpPr txBox="1"/>
          <p:nvPr/>
        </p:nvSpPr>
        <p:spPr>
          <a:xfrm>
            <a:off x="0" y="887673"/>
            <a:ext cx="7793502" cy="4185761"/>
          </a:xfrm>
          <a:prstGeom prst="rect">
            <a:avLst/>
          </a:prstGeom>
          <a:noFill/>
        </p:spPr>
        <p:txBody>
          <a:bodyPr wrap="square" rtlCol="0">
            <a:spAutoFit/>
          </a:bodyPr>
          <a:lstStyle/>
          <a:p>
            <a:r>
              <a:rPr lang="en-US" sz="2000" dirty="0" smtClean="0"/>
              <a:t>So over here we have a</a:t>
            </a:r>
            <a:r>
              <a:rPr lang="en-US" sz="2800" dirty="0" smtClean="0"/>
              <a:t> </a:t>
            </a:r>
            <a:r>
              <a:rPr lang="en-US" sz="2400" b="1" u="sng" dirty="0" smtClean="0"/>
              <a:t>Sliding Window Size = 3</a:t>
            </a:r>
            <a:r>
              <a:rPr lang="en-US" sz="2400" b="1" dirty="0" smtClean="0"/>
              <a:t>.</a:t>
            </a:r>
            <a:br>
              <a:rPr lang="en-US" sz="2400" b="1" dirty="0" smtClean="0"/>
            </a:br>
            <a:r>
              <a:rPr lang="en-US" sz="2000" dirty="0" smtClean="0"/>
              <a:t>As soon as a packet is sent, a timer for it is initiated and started </a:t>
            </a:r>
            <a:r>
              <a:rPr lang="en-US" sz="2000" dirty="0" smtClean="0"/>
              <a:t/>
            </a:r>
            <a:br>
              <a:rPr lang="en-US" sz="2000" dirty="0" smtClean="0"/>
            </a:br>
            <a:r>
              <a:rPr lang="en-US" sz="2000" dirty="0" smtClean="0"/>
              <a:t>(!! </a:t>
            </a:r>
            <a:r>
              <a:rPr lang="en-US" sz="2000" dirty="0" smtClean="0"/>
              <a:t>Contrasting to the state transition Diagram ). </a:t>
            </a:r>
            <a:r>
              <a:rPr lang="en-US" sz="2000" dirty="0" smtClean="0"/>
              <a:t/>
            </a:r>
            <a:br>
              <a:rPr lang="en-US" sz="2000" dirty="0" smtClean="0"/>
            </a:br>
            <a:r>
              <a:rPr lang="en-US" sz="2000" dirty="0" smtClean="0"/>
              <a:t>So </a:t>
            </a:r>
            <a:r>
              <a:rPr lang="en-US" sz="2000" dirty="0" smtClean="0"/>
              <a:t>after the Frame 2 is sent =&gt; Sending Window is now full of Outstanding Frames. We are waiting for receiving an ACK</a:t>
            </a:r>
          </a:p>
          <a:p>
            <a:r>
              <a:rPr lang="en-US" sz="2000" b="1" dirty="0" smtClean="0"/>
              <a:t>( ACK of Segment 0  in general, but Cumulative maybe anyone of the Outstanding Frames ) </a:t>
            </a:r>
            <a:r>
              <a:rPr lang="en-US" sz="2000" dirty="0" smtClean="0"/>
              <a:t>and stop sending further frames. </a:t>
            </a:r>
            <a:br>
              <a:rPr lang="en-US" sz="2000" dirty="0" smtClean="0"/>
            </a:br>
            <a:r>
              <a:rPr lang="en-US" sz="2000" dirty="0" smtClean="0"/>
              <a:t>We then receive the ACK 0 and then slide our window forward which then makes it possible to send Frame 3. </a:t>
            </a:r>
            <a:br>
              <a:rPr lang="en-US" sz="2000" dirty="0" smtClean="0"/>
            </a:br>
            <a:r>
              <a:rPr lang="en-US" sz="2000" dirty="0" smtClean="0"/>
              <a:t>After receiving ACK 1 and then Sending Frame 4 we have our Window Full Again and are awaiting an ACK again. </a:t>
            </a:r>
            <a:br>
              <a:rPr lang="en-US" sz="2000" dirty="0" smtClean="0"/>
            </a:br>
            <a:r>
              <a:rPr lang="en-US" sz="2000" dirty="0" smtClean="0"/>
              <a:t>However if this ACK 2 gets lost, we suffer a Timeout and then All the Frames in the Sending Window during the Timeout are Resent .</a:t>
            </a:r>
            <a:endParaRPr lang="en-US" b="1" dirty="0"/>
          </a:p>
        </p:txBody>
      </p:sp>
    </p:spTree>
    <p:extLst>
      <p:ext uri="{BB962C8B-B14F-4D97-AF65-F5344CB8AC3E}">
        <p14:creationId xmlns:p14="http://schemas.microsoft.com/office/powerpoint/2010/main" val="2838649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47F9D65-B737-C940-A6BF-A55B139C806E}"/>
              </a:ext>
            </a:extLst>
          </p:cNvPr>
          <p:cNvPicPr>
            <a:picLocks noChangeAspect="1"/>
          </p:cNvPicPr>
          <p:nvPr/>
        </p:nvPicPr>
        <p:blipFill rotWithShape="1">
          <a:blip r:embed="rId3"/>
          <a:srcRect l="5038" t="7464" r="9900" b="2172"/>
          <a:stretch/>
        </p:blipFill>
        <p:spPr>
          <a:xfrm>
            <a:off x="3145536" y="859536"/>
            <a:ext cx="9046464" cy="5986875"/>
          </a:xfrm>
          <a:prstGeom prst="rect">
            <a:avLst/>
          </a:prstGeom>
        </p:spPr>
      </p:pic>
      <p:sp>
        <p:nvSpPr>
          <p:cNvPr id="3" name="Title 2">
            <a:extLst>
              <a:ext uri="{FF2B5EF4-FFF2-40B4-BE49-F238E27FC236}">
                <a16:creationId xmlns="" xmlns:a16="http://schemas.microsoft.com/office/drawing/2014/main" id="{70D197FA-AEA8-594E-A576-1B08BA8C03AD}"/>
              </a:ext>
            </a:extLst>
          </p:cNvPr>
          <p:cNvSpPr>
            <a:spLocks noGrp="1"/>
          </p:cNvSpPr>
          <p:nvPr>
            <p:ph type="title"/>
          </p:nvPr>
        </p:nvSpPr>
        <p:spPr/>
        <p:txBody>
          <a:bodyPr/>
          <a:lstStyle/>
          <a:p>
            <a:r>
              <a:rPr lang="en-US" b="1" dirty="0"/>
              <a:t>Go Back N ARQ – Sender </a:t>
            </a:r>
          </a:p>
        </p:txBody>
      </p:sp>
      <p:sp>
        <p:nvSpPr>
          <p:cNvPr id="6" name="TextBox 5">
            <a:extLst>
              <a:ext uri="{FF2B5EF4-FFF2-40B4-BE49-F238E27FC236}">
                <a16:creationId xmlns="" xmlns:a16="http://schemas.microsoft.com/office/drawing/2014/main" id="{B300DD17-2F59-E246-BC4B-9018E0FF54CC}"/>
              </a:ext>
            </a:extLst>
          </p:cNvPr>
          <p:cNvSpPr txBox="1"/>
          <p:nvPr/>
        </p:nvSpPr>
        <p:spPr>
          <a:xfrm>
            <a:off x="3145536" y="6460682"/>
            <a:ext cx="3062887" cy="369332"/>
          </a:xfrm>
          <a:prstGeom prst="rect">
            <a:avLst/>
          </a:prstGeom>
          <a:noFill/>
        </p:spPr>
        <p:txBody>
          <a:bodyPr wrap="square" rtlCol="0">
            <a:spAutoFit/>
          </a:bodyPr>
          <a:lstStyle/>
          <a:p>
            <a:r>
              <a:rPr lang="en-US" b="1" dirty="0" smtClean="0"/>
              <a:t>Kurose</a:t>
            </a:r>
            <a:r>
              <a:rPr lang="en-US" b="1" dirty="0"/>
              <a:t>, Ross</a:t>
            </a:r>
          </a:p>
        </p:txBody>
      </p:sp>
      <p:sp>
        <p:nvSpPr>
          <p:cNvPr id="2" name="TextBox 1"/>
          <p:cNvSpPr txBox="1"/>
          <p:nvPr/>
        </p:nvSpPr>
        <p:spPr>
          <a:xfrm>
            <a:off x="9650438" y="3466941"/>
            <a:ext cx="2532190" cy="338554"/>
          </a:xfrm>
          <a:prstGeom prst="rect">
            <a:avLst/>
          </a:prstGeom>
          <a:noFill/>
        </p:spPr>
        <p:txBody>
          <a:bodyPr wrap="square" rtlCol="0">
            <a:spAutoFit/>
          </a:bodyPr>
          <a:lstStyle/>
          <a:p>
            <a:r>
              <a:rPr lang="en-US" sz="1600" b="1" dirty="0" smtClean="0">
                <a:latin typeface="Arial" pitchFamily="34" charset="0"/>
                <a:cs typeface="Arial" pitchFamily="34" charset="0"/>
              </a:rPr>
              <a:t>nextseqnum = base + N</a:t>
            </a:r>
            <a:endParaRPr lang="en-US" sz="1600" b="1" dirty="0">
              <a:latin typeface="Arial" pitchFamily="34" charset="0"/>
              <a:cs typeface="Arial" pitchFamily="34" charset="0"/>
            </a:endParaRPr>
          </a:p>
        </p:txBody>
      </p:sp>
      <p:sp>
        <p:nvSpPr>
          <p:cNvPr id="4" name="TextBox 3"/>
          <p:cNvSpPr txBox="1"/>
          <p:nvPr/>
        </p:nvSpPr>
        <p:spPr>
          <a:xfrm>
            <a:off x="28135" y="887672"/>
            <a:ext cx="6180288" cy="1477328"/>
          </a:xfrm>
          <a:prstGeom prst="rect">
            <a:avLst/>
          </a:prstGeom>
          <a:noFill/>
        </p:spPr>
        <p:txBody>
          <a:bodyPr wrap="square" rtlCol="0">
            <a:spAutoFit/>
          </a:bodyPr>
          <a:lstStyle/>
          <a:p>
            <a:r>
              <a:rPr lang="en-US" dirty="0" smtClean="0"/>
              <a:t>When </a:t>
            </a:r>
            <a:r>
              <a:rPr lang="en-US" b="1" dirty="0" smtClean="0"/>
              <a:t>base == nextseqnum </a:t>
            </a:r>
            <a:r>
              <a:rPr lang="en-US" dirty="0" smtClean="0"/>
              <a:t>=&gt; we have just sent the starting segment of the sliding window. So we would be awaiting its </a:t>
            </a:r>
            <a:r>
              <a:rPr lang="en-US" b="1" dirty="0" smtClean="0"/>
              <a:t>ACK</a:t>
            </a:r>
            <a:r>
              <a:rPr lang="en-US" dirty="0" smtClean="0"/>
              <a:t> before </a:t>
            </a:r>
            <a:r>
              <a:rPr lang="en-US" b="1" dirty="0" smtClean="0"/>
              <a:t>progressing forward with our sliding window</a:t>
            </a:r>
            <a:r>
              <a:rPr lang="en-US" dirty="0" smtClean="0"/>
              <a:t>. </a:t>
            </a:r>
            <a:endParaRPr lang="en-US" dirty="0" smtClean="0"/>
          </a:p>
          <a:p>
            <a:r>
              <a:rPr lang="en-US" dirty="0" smtClean="0"/>
              <a:t>Hence </a:t>
            </a:r>
            <a:r>
              <a:rPr lang="en-US" dirty="0" smtClean="0"/>
              <a:t>we start the timer awaiting the ACK of the just sent Segment, which is the starting one.</a:t>
            </a:r>
            <a:endParaRPr lang="en-US" dirty="0"/>
          </a:p>
        </p:txBody>
      </p:sp>
      <p:cxnSp>
        <p:nvCxnSpPr>
          <p:cNvPr id="8" name="Straight Arrow Connector 7"/>
          <p:cNvCxnSpPr/>
          <p:nvPr/>
        </p:nvCxnSpPr>
        <p:spPr>
          <a:xfrm>
            <a:off x="6006905" y="1772529"/>
            <a:ext cx="640080" cy="2532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069" y="4837794"/>
            <a:ext cx="6369148" cy="2031325"/>
          </a:xfrm>
          <a:prstGeom prst="rect">
            <a:avLst/>
          </a:prstGeom>
          <a:solidFill>
            <a:schemeClr val="bg1"/>
          </a:solidFill>
        </p:spPr>
        <p:txBody>
          <a:bodyPr wrap="square" rtlCol="0">
            <a:spAutoFit/>
          </a:bodyPr>
          <a:lstStyle/>
          <a:p>
            <a:r>
              <a:rPr lang="en-US" dirty="0" smtClean="0"/>
              <a:t>When ++</a:t>
            </a:r>
            <a:r>
              <a:rPr lang="en-US" b="1" dirty="0" smtClean="0"/>
              <a:t>base == nextseqnum </a:t>
            </a:r>
            <a:r>
              <a:rPr lang="en-US" dirty="0" smtClean="0"/>
              <a:t>=&gt; we have just received the last sent segment’s ACK and hence there are NO OUTSTANDING segments in the Channel atm. Therefore we close the TIMER</a:t>
            </a:r>
          </a:p>
          <a:p>
            <a:r>
              <a:rPr lang="en-US" dirty="0" smtClean="0"/>
              <a:t>In case not, this means we simply received the ACK for a segment for whom the timer was on, and now we </a:t>
            </a:r>
            <a:r>
              <a:rPr lang="en-US" b="1" dirty="0" smtClean="0"/>
              <a:t>restart</a:t>
            </a:r>
            <a:r>
              <a:rPr lang="en-US" dirty="0" smtClean="0"/>
              <a:t> </a:t>
            </a:r>
            <a:r>
              <a:rPr lang="en-US" b="1" dirty="0" smtClean="0"/>
              <a:t>the timer </a:t>
            </a:r>
            <a:r>
              <a:rPr lang="en-US" dirty="0" smtClean="0"/>
              <a:t>to track the next in line segment’s ACK, which has been sent just after the previous base</a:t>
            </a:r>
            <a:endParaRPr lang="en-US" dirty="0"/>
          </a:p>
        </p:txBody>
      </p:sp>
      <p:cxnSp>
        <p:nvCxnSpPr>
          <p:cNvPr id="13" name="Straight Arrow Connector 12"/>
          <p:cNvCxnSpPr/>
          <p:nvPr/>
        </p:nvCxnSpPr>
        <p:spPr>
          <a:xfrm>
            <a:off x="6020973" y="5514534"/>
            <a:ext cx="358729" cy="4524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911950" y="6694284"/>
            <a:ext cx="49940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6470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8875BD1-DBDB-2C48-B90C-8AC8490893A9}"/>
              </a:ext>
            </a:extLst>
          </p:cNvPr>
          <p:cNvSpPr>
            <a:spLocks noGrp="1"/>
          </p:cNvSpPr>
          <p:nvPr>
            <p:ph type="title"/>
          </p:nvPr>
        </p:nvSpPr>
        <p:spPr/>
        <p:txBody>
          <a:bodyPr/>
          <a:lstStyle/>
          <a:p>
            <a:r>
              <a:rPr lang="en-US" b="1" dirty="0"/>
              <a:t>Go Back N ARQ – Receiver </a:t>
            </a:r>
          </a:p>
        </p:txBody>
      </p:sp>
      <p:pic>
        <p:nvPicPr>
          <p:cNvPr id="5" name="Picture 4">
            <a:extLst>
              <a:ext uri="{FF2B5EF4-FFF2-40B4-BE49-F238E27FC236}">
                <a16:creationId xmlns="" xmlns:a16="http://schemas.microsoft.com/office/drawing/2014/main" id="{95055FA9-BEE8-A245-AEE3-180F68FC1D38}"/>
              </a:ext>
            </a:extLst>
          </p:cNvPr>
          <p:cNvPicPr>
            <a:picLocks noChangeAspect="1"/>
          </p:cNvPicPr>
          <p:nvPr/>
        </p:nvPicPr>
        <p:blipFill rotWithShape="1">
          <a:blip r:embed="rId2"/>
          <a:srcRect l="9915" t="11229" r="16051" b="3573"/>
          <a:stretch/>
        </p:blipFill>
        <p:spPr>
          <a:xfrm>
            <a:off x="2735311" y="901114"/>
            <a:ext cx="9456689" cy="5942818"/>
          </a:xfrm>
          <a:prstGeom prst="rect">
            <a:avLst/>
          </a:prstGeom>
        </p:spPr>
      </p:pic>
      <p:sp>
        <p:nvSpPr>
          <p:cNvPr id="6" name="TextBox 5">
            <a:extLst>
              <a:ext uri="{FF2B5EF4-FFF2-40B4-BE49-F238E27FC236}">
                <a16:creationId xmlns="" xmlns:a16="http://schemas.microsoft.com/office/drawing/2014/main" id="{1B02F214-A1A6-2146-B0D2-0888B48B845B}"/>
              </a:ext>
            </a:extLst>
          </p:cNvPr>
          <p:cNvSpPr txBox="1"/>
          <p:nvPr/>
        </p:nvSpPr>
        <p:spPr>
          <a:xfrm>
            <a:off x="8072986" y="6483798"/>
            <a:ext cx="4414442" cy="369332"/>
          </a:xfrm>
          <a:prstGeom prst="rect">
            <a:avLst/>
          </a:prstGeom>
          <a:noFill/>
        </p:spPr>
        <p:txBody>
          <a:bodyPr wrap="square" rtlCol="0">
            <a:spAutoFit/>
          </a:bodyPr>
          <a:lstStyle/>
          <a:p>
            <a:r>
              <a:rPr lang="en-US" b="1" dirty="0"/>
              <a:t>Source: Computer Networks, Kurose, Ross</a:t>
            </a:r>
          </a:p>
        </p:txBody>
      </p:sp>
      <p:sp>
        <p:nvSpPr>
          <p:cNvPr id="2" name="TextBox 1"/>
          <p:cNvSpPr txBox="1"/>
          <p:nvPr/>
        </p:nvSpPr>
        <p:spPr>
          <a:xfrm>
            <a:off x="8072987" y="3745913"/>
            <a:ext cx="4119014" cy="1323439"/>
          </a:xfrm>
          <a:prstGeom prst="rect">
            <a:avLst/>
          </a:prstGeom>
          <a:noFill/>
        </p:spPr>
        <p:txBody>
          <a:bodyPr wrap="square" rtlCol="0">
            <a:spAutoFit/>
          </a:bodyPr>
          <a:lstStyle/>
          <a:p>
            <a:pPr algn="r"/>
            <a:r>
              <a:rPr lang="en-US" sz="2000" dirty="0" smtClean="0"/>
              <a:t>By default, the Receiver keeps on sending the last </a:t>
            </a:r>
            <a:r>
              <a:rPr lang="en-US" sz="2000" b="1" dirty="0" err="1" smtClean="0"/>
              <a:t>sndpkt</a:t>
            </a:r>
            <a:r>
              <a:rPr lang="en-US" sz="2000" dirty="0" smtClean="0"/>
              <a:t>, demanding the packet it expects, if it doesn’t receive the expected packet</a:t>
            </a:r>
            <a:endParaRPr lang="en-US" sz="2000" dirty="0"/>
          </a:p>
        </p:txBody>
      </p:sp>
    </p:spTree>
    <p:extLst>
      <p:ext uri="{BB962C8B-B14F-4D97-AF65-F5344CB8AC3E}">
        <p14:creationId xmlns:p14="http://schemas.microsoft.com/office/powerpoint/2010/main" val="2239401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9A2FC1C6-55A3-E547-B77F-4ED9D2E53CB4}"/>
              </a:ext>
            </a:extLst>
          </p:cNvPr>
          <p:cNvSpPr>
            <a:spLocks noGrp="1"/>
          </p:cNvSpPr>
          <p:nvPr>
            <p:ph idx="1"/>
          </p:nvPr>
        </p:nvSpPr>
        <p:spPr/>
        <p:txBody>
          <a:bodyPr/>
          <a:lstStyle/>
          <a:p>
            <a:r>
              <a:rPr lang="en-US" b="1" dirty="0"/>
              <a:t>Outstanding Frames –</a:t>
            </a:r>
            <a:r>
              <a:rPr lang="en-US" dirty="0"/>
              <a:t> Frames that have been transmitted, but not yet acknowledged</a:t>
            </a:r>
          </a:p>
          <a:p>
            <a:endParaRPr lang="en-US" b="1" dirty="0"/>
          </a:p>
          <a:p>
            <a:r>
              <a:rPr lang="en-US" b="1" dirty="0"/>
              <a:t>Maximum Sequence Number (MAX_SEQ): MAX_SEQ+1 </a:t>
            </a:r>
            <a:r>
              <a:rPr lang="en-US" dirty="0"/>
              <a:t>distinct sequence numbers are there</a:t>
            </a:r>
          </a:p>
          <a:p>
            <a:pPr lvl="1"/>
            <a:r>
              <a:rPr lang="en-US" b="1" dirty="0"/>
              <a:t>0,1,…,MAX_SEQ </a:t>
            </a:r>
          </a:p>
          <a:p>
            <a:pPr lvl="1"/>
            <a:endParaRPr lang="en-US" b="1" dirty="0"/>
          </a:p>
          <a:p>
            <a:r>
              <a:rPr lang="en-US" b="1" dirty="0"/>
              <a:t>Maximum Number of Outstanding Frames (=Window Size): MAX_SEQ</a:t>
            </a:r>
          </a:p>
          <a:p>
            <a:endParaRPr lang="en-US" b="1" dirty="0"/>
          </a:p>
          <a:p>
            <a:r>
              <a:rPr lang="en-US" b="1" dirty="0"/>
              <a:t>Example: </a:t>
            </a:r>
            <a:r>
              <a:rPr lang="en-US" dirty="0"/>
              <a:t>Sequence Numbers (0,1,2,…,7) – 3 bit sequence numbers, number of outstanding frames = 7 </a:t>
            </a:r>
            <a:r>
              <a:rPr lang="en-US" b="1" dirty="0"/>
              <a:t>(Not 8)</a:t>
            </a:r>
            <a:r>
              <a:rPr lang="en-US" dirty="0"/>
              <a:t> </a:t>
            </a:r>
            <a:endParaRPr lang="en-US" b="1" dirty="0"/>
          </a:p>
        </p:txBody>
      </p:sp>
      <p:sp>
        <p:nvSpPr>
          <p:cNvPr id="3" name="Title 2">
            <a:extLst>
              <a:ext uri="{FF2B5EF4-FFF2-40B4-BE49-F238E27FC236}">
                <a16:creationId xmlns="" xmlns:a16="http://schemas.microsoft.com/office/drawing/2014/main" id="{CCDA6616-E30D-004B-BB00-D03FA25496B3}"/>
              </a:ext>
            </a:extLst>
          </p:cNvPr>
          <p:cNvSpPr>
            <a:spLocks noGrp="1"/>
          </p:cNvSpPr>
          <p:nvPr>
            <p:ph type="title"/>
          </p:nvPr>
        </p:nvSpPr>
        <p:spPr/>
        <p:txBody>
          <a:bodyPr/>
          <a:lstStyle/>
          <a:p>
            <a:r>
              <a:rPr lang="en-US" dirty="0"/>
              <a:t>Go Back N ARQ – A Bound on Window Size</a:t>
            </a:r>
          </a:p>
        </p:txBody>
      </p:sp>
    </p:spTree>
    <p:extLst>
      <p:ext uri="{BB962C8B-B14F-4D97-AF65-F5344CB8AC3E}">
        <p14:creationId xmlns:p14="http://schemas.microsoft.com/office/powerpoint/2010/main" val="3523674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9A2FC1C6-55A3-E547-B77F-4ED9D2E53CB4}"/>
              </a:ext>
            </a:extLst>
          </p:cNvPr>
          <p:cNvSpPr>
            <a:spLocks noGrp="1"/>
          </p:cNvSpPr>
          <p:nvPr>
            <p:ph idx="1"/>
          </p:nvPr>
        </p:nvSpPr>
        <p:spPr>
          <a:xfrm>
            <a:off x="-15151" y="859537"/>
            <a:ext cx="12207151" cy="628746"/>
          </a:xfrm>
        </p:spPr>
        <p:txBody>
          <a:bodyPr/>
          <a:lstStyle/>
          <a:p>
            <a:r>
              <a:rPr lang="en-US" b="1" dirty="0"/>
              <a:t>Let MAX_SEQ = 3, Window Size = 4</a:t>
            </a:r>
          </a:p>
          <a:p>
            <a:endParaRPr lang="en-US" b="1" dirty="0"/>
          </a:p>
        </p:txBody>
      </p:sp>
      <p:sp>
        <p:nvSpPr>
          <p:cNvPr id="3" name="Title 2">
            <a:extLst>
              <a:ext uri="{FF2B5EF4-FFF2-40B4-BE49-F238E27FC236}">
                <a16:creationId xmlns="" xmlns:a16="http://schemas.microsoft.com/office/drawing/2014/main" id="{CCDA6616-E30D-004B-BB00-D03FA25496B3}"/>
              </a:ext>
            </a:extLst>
          </p:cNvPr>
          <p:cNvSpPr>
            <a:spLocks noGrp="1"/>
          </p:cNvSpPr>
          <p:nvPr>
            <p:ph type="title"/>
          </p:nvPr>
        </p:nvSpPr>
        <p:spPr/>
        <p:txBody>
          <a:bodyPr/>
          <a:lstStyle/>
          <a:p>
            <a:r>
              <a:rPr lang="en-US" dirty="0"/>
              <a:t>Go Back N ARQ – A Bound on Window Size</a:t>
            </a:r>
          </a:p>
        </p:txBody>
      </p:sp>
      <p:grpSp>
        <p:nvGrpSpPr>
          <p:cNvPr id="4" name="Group 3"/>
          <p:cNvGrpSpPr/>
          <p:nvPr/>
        </p:nvGrpSpPr>
        <p:grpSpPr>
          <a:xfrm>
            <a:off x="1422396" y="1209824"/>
            <a:ext cx="10647696" cy="4708656"/>
            <a:chOff x="-76428" y="2029374"/>
            <a:chExt cx="10941684" cy="4828626"/>
          </a:xfrm>
        </p:grpSpPr>
        <p:sp>
          <p:nvSpPr>
            <p:cNvPr id="111" name="Rectangle 110">
              <a:extLst>
                <a:ext uri="{FF2B5EF4-FFF2-40B4-BE49-F238E27FC236}">
                  <a16:creationId xmlns="" xmlns:a16="http://schemas.microsoft.com/office/drawing/2014/main" id="{703D29DF-97B1-5E48-BCD8-A6380F9B9922}"/>
                </a:ext>
              </a:extLst>
            </p:cNvPr>
            <p:cNvSpPr/>
            <p:nvPr/>
          </p:nvSpPr>
          <p:spPr>
            <a:xfrm>
              <a:off x="8934376" y="3191174"/>
              <a:ext cx="191958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 xmlns:a16="http://schemas.microsoft.com/office/drawing/2014/main" id="{F4EDD0FF-5800-6848-863C-B76E465A060A}"/>
                </a:ext>
              </a:extLst>
            </p:cNvPr>
            <p:cNvSpPr/>
            <p:nvPr/>
          </p:nvSpPr>
          <p:spPr>
            <a:xfrm>
              <a:off x="9425116" y="4144963"/>
              <a:ext cx="1428843"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 xmlns:a16="http://schemas.microsoft.com/office/drawing/2014/main" id="{F97B42B8-7942-4544-A5F2-45100E1F2AEE}"/>
                </a:ext>
              </a:extLst>
            </p:cNvPr>
            <p:cNvSpPr/>
            <p:nvPr/>
          </p:nvSpPr>
          <p:spPr>
            <a:xfrm>
              <a:off x="9903208" y="5077089"/>
              <a:ext cx="962048"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 xmlns:a16="http://schemas.microsoft.com/office/drawing/2014/main" id="{4FB346F2-31EE-F54B-8B1C-927EAFB7879A}"/>
                </a:ext>
              </a:extLst>
            </p:cNvPr>
            <p:cNvSpPr/>
            <p:nvPr/>
          </p:nvSpPr>
          <p:spPr>
            <a:xfrm>
              <a:off x="10387550" y="6007332"/>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 xmlns:a16="http://schemas.microsoft.com/office/drawing/2014/main" id="{DBC7CE3F-C4D5-BE48-BA95-16D2DE7115DF}"/>
                </a:ext>
              </a:extLst>
            </p:cNvPr>
            <p:cNvSpPr/>
            <p:nvPr/>
          </p:nvSpPr>
          <p:spPr>
            <a:xfrm>
              <a:off x="8422188" y="2261413"/>
              <a:ext cx="1921695"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 xmlns:a16="http://schemas.microsoft.com/office/drawing/2014/main" id="{F5751201-A350-CA4E-AD56-302EB3F6992E}"/>
                </a:ext>
              </a:extLst>
            </p:cNvPr>
            <p:cNvSpPr/>
            <p:nvPr/>
          </p:nvSpPr>
          <p:spPr>
            <a:xfrm>
              <a:off x="1223898" y="3039207"/>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 xmlns:a16="http://schemas.microsoft.com/office/drawing/2014/main" id="{15A8F438-57F0-C74A-813D-8F08861CB6E3}"/>
                </a:ext>
              </a:extLst>
            </p:cNvPr>
            <p:cNvSpPr/>
            <p:nvPr/>
          </p:nvSpPr>
          <p:spPr>
            <a:xfrm>
              <a:off x="1200436" y="3991472"/>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 xmlns:a16="http://schemas.microsoft.com/office/drawing/2014/main" id="{122C85C7-C457-DA42-A640-D9B1067BCFE7}"/>
                </a:ext>
              </a:extLst>
            </p:cNvPr>
            <p:cNvSpPr/>
            <p:nvPr/>
          </p:nvSpPr>
          <p:spPr>
            <a:xfrm>
              <a:off x="1214111" y="4909119"/>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 xmlns:a16="http://schemas.microsoft.com/office/drawing/2014/main" id="{5CB392BE-9925-1440-B2E0-B2F73026BDD6}"/>
                </a:ext>
              </a:extLst>
            </p:cNvPr>
            <p:cNvSpPr/>
            <p:nvPr/>
          </p:nvSpPr>
          <p:spPr>
            <a:xfrm>
              <a:off x="1227470" y="5794320"/>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 xmlns:a16="http://schemas.microsoft.com/office/drawing/2014/main" id="{52EC206C-8336-CA4D-88C2-DB5EFCB59D19}"/>
                </a:ext>
              </a:extLst>
            </p:cNvPr>
            <p:cNvSpPr/>
            <p:nvPr/>
          </p:nvSpPr>
          <p:spPr>
            <a:xfrm>
              <a:off x="1233287" y="2172052"/>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 xmlns:a16="http://schemas.microsoft.com/office/drawing/2014/main" id="{AE2C8309-B7DF-674F-A210-9EC9B9E7C51E}"/>
                </a:ext>
              </a:extLst>
            </p:cNvPr>
            <p:cNvCxnSpPr>
              <a:cxnSpLocks/>
            </p:cNvCxnSpPr>
            <p:nvPr/>
          </p:nvCxnSpPr>
          <p:spPr>
            <a:xfrm>
              <a:off x="3970751" y="2197104"/>
              <a:ext cx="0" cy="466089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 xmlns:a16="http://schemas.microsoft.com/office/drawing/2014/main" id="{52C3ACCB-AF8A-FC4B-86A1-F53F507836FF}"/>
                </a:ext>
              </a:extLst>
            </p:cNvPr>
            <p:cNvCxnSpPr>
              <a:cxnSpLocks/>
            </p:cNvCxnSpPr>
            <p:nvPr/>
          </p:nvCxnSpPr>
          <p:spPr>
            <a:xfrm>
              <a:off x="8131480" y="2043830"/>
              <a:ext cx="0" cy="481417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3" name="Group 32">
              <a:extLst>
                <a:ext uri="{FF2B5EF4-FFF2-40B4-BE49-F238E27FC236}">
                  <a16:creationId xmlns="" xmlns:a16="http://schemas.microsoft.com/office/drawing/2014/main" id="{D5937301-E410-0140-8AF5-C8D4165BF24A}"/>
                </a:ext>
              </a:extLst>
            </p:cNvPr>
            <p:cNvGrpSpPr/>
            <p:nvPr/>
          </p:nvGrpSpPr>
          <p:grpSpPr>
            <a:xfrm>
              <a:off x="1233287" y="5026483"/>
              <a:ext cx="2382036" cy="402921"/>
              <a:chOff x="2505205" y="2016690"/>
              <a:chExt cx="2382036" cy="402921"/>
            </a:xfrm>
          </p:grpSpPr>
          <p:sp>
            <p:nvSpPr>
              <p:cNvPr id="34" name="Rectangle 33">
                <a:extLst>
                  <a:ext uri="{FF2B5EF4-FFF2-40B4-BE49-F238E27FC236}">
                    <a16:creationId xmlns="" xmlns:a16="http://schemas.microsoft.com/office/drawing/2014/main" id="{AED06B2A-F536-4644-82EC-1481FF38635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35" name="Rectangle 34">
                <a:extLst>
                  <a:ext uri="{FF2B5EF4-FFF2-40B4-BE49-F238E27FC236}">
                    <a16:creationId xmlns="" xmlns:a16="http://schemas.microsoft.com/office/drawing/2014/main" id="{471AFD18-1F33-294C-9AE0-11BEBFBDE8A6}"/>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6" name="Rectangle 35">
                <a:extLst>
                  <a:ext uri="{FF2B5EF4-FFF2-40B4-BE49-F238E27FC236}">
                    <a16:creationId xmlns="" xmlns:a16="http://schemas.microsoft.com/office/drawing/2014/main" id="{D4FF770C-EFBB-B748-962E-8D18AB17D851}"/>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37" name="Rectangle 36">
                <a:extLst>
                  <a:ext uri="{FF2B5EF4-FFF2-40B4-BE49-F238E27FC236}">
                    <a16:creationId xmlns="" xmlns:a16="http://schemas.microsoft.com/office/drawing/2014/main" id="{541CA433-A5BB-B148-98C8-C42D6352C075}"/>
                  </a:ext>
                </a:extLst>
              </p:cNvPr>
              <p:cNvSpPr/>
              <p:nvPr/>
            </p:nvSpPr>
            <p:spPr>
              <a:xfrm>
                <a:off x="3937347"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38" name="Rectangle 37">
                <a:extLst>
                  <a:ext uri="{FF2B5EF4-FFF2-40B4-BE49-F238E27FC236}">
                    <a16:creationId xmlns="" xmlns:a16="http://schemas.microsoft.com/office/drawing/2014/main" id="{B86A2037-0AD2-CE4A-A6F3-568AD6849B53}"/>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 xmlns:a16="http://schemas.microsoft.com/office/drawing/2014/main" id="{66D47B46-4AF9-8344-93DC-58A1742E36C3}"/>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51" name="Group 50">
              <a:extLst>
                <a:ext uri="{FF2B5EF4-FFF2-40B4-BE49-F238E27FC236}">
                  <a16:creationId xmlns="" xmlns:a16="http://schemas.microsoft.com/office/drawing/2014/main" id="{B07E0A0C-8794-624A-A85B-AC411A573BED}"/>
                </a:ext>
              </a:extLst>
            </p:cNvPr>
            <p:cNvGrpSpPr/>
            <p:nvPr/>
          </p:nvGrpSpPr>
          <p:grpSpPr>
            <a:xfrm>
              <a:off x="1234330" y="5915247"/>
              <a:ext cx="2382036" cy="402921"/>
              <a:chOff x="2505205" y="2016690"/>
              <a:chExt cx="2382036" cy="402921"/>
            </a:xfrm>
          </p:grpSpPr>
          <p:sp>
            <p:nvSpPr>
              <p:cNvPr id="52" name="Rectangle 51">
                <a:extLst>
                  <a:ext uri="{FF2B5EF4-FFF2-40B4-BE49-F238E27FC236}">
                    <a16:creationId xmlns="" xmlns:a16="http://schemas.microsoft.com/office/drawing/2014/main" id="{9729A0BD-E44B-1B4F-8085-F5DF46924E25}"/>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53" name="Rectangle 52">
                <a:extLst>
                  <a:ext uri="{FF2B5EF4-FFF2-40B4-BE49-F238E27FC236}">
                    <a16:creationId xmlns="" xmlns:a16="http://schemas.microsoft.com/office/drawing/2014/main" id="{80DEBE27-A93E-3547-AFD7-5F609DEB3EE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54" name="Rectangle 53">
                <a:extLst>
                  <a:ext uri="{FF2B5EF4-FFF2-40B4-BE49-F238E27FC236}">
                    <a16:creationId xmlns="" xmlns:a16="http://schemas.microsoft.com/office/drawing/2014/main" id="{8563D5F7-BB64-C64E-80BD-7CA677801099}"/>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55" name="Rectangle 54">
                <a:extLst>
                  <a:ext uri="{FF2B5EF4-FFF2-40B4-BE49-F238E27FC236}">
                    <a16:creationId xmlns="" xmlns:a16="http://schemas.microsoft.com/office/drawing/2014/main" id="{EA0A21D6-3F07-A04C-952D-DB0039A36CE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56" name="Rectangle 55">
                <a:extLst>
                  <a:ext uri="{FF2B5EF4-FFF2-40B4-BE49-F238E27FC236}">
                    <a16:creationId xmlns="" xmlns:a16="http://schemas.microsoft.com/office/drawing/2014/main" id="{F8F32645-C605-A24D-B8E9-40E1D43DD98B}"/>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6" name="Group 65">
              <a:extLst>
                <a:ext uri="{FF2B5EF4-FFF2-40B4-BE49-F238E27FC236}">
                  <a16:creationId xmlns="" xmlns:a16="http://schemas.microsoft.com/office/drawing/2014/main" id="{FE43EFD9-D95D-2A44-9F8A-58A1B3AA53ED}"/>
                </a:ext>
              </a:extLst>
            </p:cNvPr>
            <p:cNvGrpSpPr/>
            <p:nvPr/>
          </p:nvGrpSpPr>
          <p:grpSpPr>
            <a:xfrm>
              <a:off x="8471924" y="5200803"/>
              <a:ext cx="2382036" cy="402921"/>
              <a:chOff x="2505205" y="2016690"/>
              <a:chExt cx="2382036" cy="402921"/>
            </a:xfrm>
          </p:grpSpPr>
          <p:sp>
            <p:nvSpPr>
              <p:cNvPr id="67" name="Rectangle 66">
                <a:extLst>
                  <a:ext uri="{FF2B5EF4-FFF2-40B4-BE49-F238E27FC236}">
                    <a16:creationId xmlns="" xmlns:a16="http://schemas.microsoft.com/office/drawing/2014/main" id="{513BCA6F-1B08-FD4C-BFBA-161B0536E225}"/>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8" name="Rectangle 67">
                <a:extLst>
                  <a:ext uri="{FF2B5EF4-FFF2-40B4-BE49-F238E27FC236}">
                    <a16:creationId xmlns="" xmlns:a16="http://schemas.microsoft.com/office/drawing/2014/main" id="{B7B3CA2F-2533-874C-A7EE-CF1AE31D17C4}"/>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9" name="Rectangle 68">
                <a:extLst>
                  <a:ext uri="{FF2B5EF4-FFF2-40B4-BE49-F238E27FC236}">
                    <a16:creationId xmlns="" xmlns:a16="http://schemas.microsoft.com/office/drawing/2014/main" id="{D628A526-73C0-DA43-8F7B-B8153ECBCD6E}"/>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0" name="Rectangle 69">
                <a:extLst>
                  <a:ext uri="{FF2B5EF4-FFF2-40B4-BE49-F238E27FC236}">
                    <a16:creationId xmlns="" xmlns:a16="http://schemas.microsoft.com/office/drawing/2014/main" id="{FAE884BF-42E2-454F-9B79-D59C6E212C92}"/>
                  </a:ext>
                </a:extLst>
              </p:cNvPr>
              <p:cNvSpPr/>
              <p:nvPr/>
            </p:nvSpPr>
            <p:spPr>
              <a:xfrm>
                <a:off x="3937347"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1" name="Rectangle 70">
                <a:extLst>
                  <a:ext uri="{FF2B5EF4-FFF2-40B4-BE49-F238E27FC236}">
                    <a16:creationId xmlns="" xmlns:a16="http://schemas.microsoft.com/office/drawing/2014/main" id="{FD50782F-F2B4-7448-8594-1233A130A758}"/>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 xmlns:a16="http://schemas.microsoft.com/office/drawing/2014/main" id="{49ED4E31-721B-0647-B8D0-464A99EF529C}"/>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8" name="Group 77">
              <a:extLst>
                <a:ext uri="{FF2B5EF4-FFF2-40B4-BE49-F238E27FC236}">
                  <a16:creationId xmlns="" xmlns:a16="http://schemas.microsoft.com/office/drawing/2014/main" id="{D73C4F1B-987B-1647-B91A-1B6BEBBBE5BD}"/>
                </a:ext>
              </a:extLst>
            </p:cNvPr>
            <p:cNvGrpSpPr/>
            <p:nvPr/>
          </p:nvGrpSpPr>
          <p:grpSpPr>
            <a:xfrm>
              <a:off x="8472967" y="6089567"/>
              <a:ext cx="2382036" cy="402921"/>
              <a:chOff x="2505205" y="2016690"/>
              <a:chExt cx="2382036" cy="402921"/>
            </a:xfrm>
          </p:grpSpPr>
          <p:sp>
            <p:nvSpPr>
              <p:cNvPr id="79" name="Rectangle 78">
                <a:extLst>
                  <a:ext uri="{FF2B5EF4-FFF2-40B4-BE49-F238E27FC236}">
                    <a16:creationId xmlns="" xmlns:a16="http://schemas.microsoft.com/office/drawing/2014/main" id="{1D121F35-2A3E-EE4E-A90D-E4EC81AE840C}"/>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80" name="Rectangle 79">
                <a:extLst>
                  <a:ext uri="{FF2B5EF4-FFF2-40B4-BE49-F238E27FC236}">
                    <a16:creationId xmlns="" xmlns:a16="http://schemas.microsoft.com/office/drawing/2014/main" id="{1AD70D37-1F20-D745-95B2-3A3BFE6CC7D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81" name="Rectangle 80">
                <a:extLst>
                  <a:ext uri="{FF2B5EF4-FFF2-40B4-BE49-F238E27FC236}">
                    <a16:creationId xmlns="" xmlns:a16="http://schemas.microsoft.com/office/drawing/2014/main" id="{EF21FD23-AFDF-954B-B403-0265F22AD1FB}"/>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82" name="Rectangle 81">
                <a:extLst>
                  <a:ext uri="{FF2B5EF4-FFF2-40B4-BE49-F238E27FC236}">
                    <a16:creationId xmlns="" xmlns:a16="http://schemas.microsoft.com/office/drawing/2014/main" id="{0E05B5E5-2E78-B54B-9CA1-9CE88018EEB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83" name="Rectangle 82">
                <a:extLst>
                  <a:ext uri="{FF2B5EF4-FFF2-40B4-BE49-F238E27FC236}">
                    <a16:creationId xmlns="" xmlns:a16="http://schemas.microsoft.com/office/drawing/2014/main" id="{1EC0040B-FE8C-204A-9271-9FF10B6791A3}"/>
                  </a:ext>
                </a:extLst>
              </p:cNvPr>
              <p:cNvSpPr/>
              <p:nvPr/>
            </p:nvSpPr>
            <p:spPr>
              <a:xfrm>
                <a:off x="4411251"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 xmlns:a16="http://schemas.microsoft.com/office/drawing/2014/main" id="{6C71B70F-277B-C445-8F84-4FABECE83231}"/>
                </a:ext>
              </a:extLst>
            </p:cNvPr>
            <p:cNvCxnSpPr>
              <a:cxnSpLocks/>
            </p:cNvCxnSpPr>
            <p:nvPr/>
          </p:nvCxnSpPr>
          <p:spPr>
            <a:xfrm>
              <a:off x="3977612" y="523573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 xmlns:a16="http://schemas.microsoft.com/office/drawing/2014/main" id="{4AD1BEA3-886D-1241-85A5-ACDE27443180}"/>
                </a:ext>
              </a:extLst>
            </p:cNvPr>
            <p:cNvCxnSpPr>
              <a:cxnSpLocks/>
            </p:cNvCxnSpPr>
            <p:nvPr/>
          </p:nvCxnSpPr>
          <p:spPr>
            <a:xfrm>
              <a:off x="3993425" y="6190819"/>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 xmlns:a16="http://schemas.microsoft.com/office/drawing/2014/main" id="{840543CA-8F53-3E46-A431-BBC0B7D63FA4}"/>
                </a:ext>
              </a:extLst>
            </p:cNvPr>
            <p:cNvCxnSpPr/>
            <p:nvPr/>
          </p:nvCxnSpPr>
          <p:spPr>
            <a:xfrm flipH="1">
              <a:off x="6301999" y="4728214"/>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 xmlns:a16="http://schemas.microsoft.com/office/drawing/2014/main" id="{12B4DE13-8F8C-8D43-B783-17B1185979FC}"/>
                </a:ext>
              </a:extLst>
            </p:cNvPr>
            <p:cNvCxnSpPr/>
            <p:nvPr/>
          </p:nvCxnSpPr>
          <p:spPr>
            <a:xfrm flipH="1">
              <a:off x="6353983" y="5581847"/>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a:extLst>
                <a:ext uri="{FF2B5EF4-FFF2-40B4-BE49-F238E27FC236}">
                  <a16:creationId xmlns="" xmlns:a16="http://schemas.microsoft.com/office/drawing/2014/main" id="{F753C726-2B64-284F-8CA7-E45663261CC2}"/>
                </a:ext>
              </a:extLst>
            </p:cNvPr>
            <p:cNvSpPr/>
            <p:nvPr/>
          </p:nvSpPr>
          <p:spPr>
            <a:xfrm>
              <a:off x="5936294" y="4758215"/>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a:extLst>
                <a:ext uri="{FF2B5EF4-FFF2-40B4-BE49-F238E27FC236}">
                  <a16:creationId xmlns="" xmlns:a16="http://schemas.microsoft.com/office/drawing/2014/main" id="{7D298F7E-CC12-0B4B-9BA9-E3D059DAE74C}"/>
                </a:ext>
              </a:extLst>
            </p:cNvPr>
            <p:cNvSpPr/>
            <p:nvPr/>
          </p:nvSpPr>
          <p:spPr>
            <a:xfrm>
              <a:off x="6028308" y="5625309"/>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6" name="Rectangle 115">
              <a:extLst>
                <a:ext uri="{FF2B5EF4-FFF2-40B4-BE49-F238E27FC236}">
                  <a16:creationId xmlns="" xmlns:a16="http://schemas.microsoft.com/office/drawing/2014/main" id="{F6988E6C-0338-EB42-8C22-D6184ACFEAF9}"/>
                </a:ext>
              </a:extLst>
            </p:cNvPr>
            <p:cNvSpPr/>
            <p:nvPr/>
          </p:nvSpPr>
          <p:spPr>
            <a:xfrm>
              <a:off x="5433018" y="4013741"/>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7" name="Rectangle 116">
              <a:extLst>
                <a:ext uri="{FF2B5EF4-FFF2-40B4-BE49-F238E27FC236}">
                  <a16:creationId xmlns="" xmlns:a16="http://schemas.microsoft.com/office/drawing/2014/main" id="{F67EFBA3-BED3-404F-8418-4344829969FB}"/>
                </a:ext>
              </a:extLst>
            </p:cNvPr>
            <p:cNvSpPr/>
            <p:nvPr/>
          </p:nvSpPr>
          <p:spPr>
            <a:xfrm>
              <a:off x="5409310" y="482790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118" name="Rectangle 117">
              <a:extLst>
                <a:ext uri="{FF2B5EF4-FFF2-40B4-BE49-F238E27FC236}">
                  <a16:creationId xmlns="" xmlns:a16="http://schemas.microsoft.com/office/drawing/2014/main" id="{2245CB6B-E1D3-4F40-84C8-896923FEFEBD}"/>
                </a:ext>
              </a:extLst>
            </p:cNvPr>
            <p:cNvSpPr/>
            <p:nvPr/>
          </p:nvSpPr>
          <p:spPr>
            <a:xfrm>
              <a:off x="5430406" y="5789986"/>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 xmlns:a16="http://schemas.microsoft.com/office/drawing/2014/main" id="{38A497C9-EF51-864B-8E1E-862EA7E1B980}"/>
                </a:ext>
              </a:extLst>
            </p:cNvPr>
            <p:cNvSpPr txBox="1"/>
            <p:nvPr/>
          </p:nvSpPr>
          <p:spPr>
            <a:xfrm>
              <a:off x="-76428" y="5404382"/>
              <a:ext cx="1433406" cy="523220"/>
            </a:xfrm>
            <a:prstGeom prst="rect">
              <a:avLst/>
            </a:prstGeom>
            <a:noFill/>
          </p:spPr>
          <p:txBody>
            <a:bodyPr wrap="none" rtlCol="0">
              <a:spAutoFit/>
            </a:bodyPr>
            <a:lstStyle/>
            <a:p>
              <a:r>
                <a:rPr lang="en-US" sz="2800" b="1" dirty="0">
                  <a:solidFill>
                    <a:srgbClr val="FF0000"/>
                  </a:solidFill>
                </a:rPr>
                <a:t>Timeout</a:t>
              </a:r>
            </a:p>
          </p:txBody>
        </p:sp>
      </p:grpSp>
      <p:sp>
        <p:nvSpPr>
          <p:cNvPr id="5" name="TextBox 4"/>
          <p:cNvSpPr txBox="1"/>
          <p:nvPr/>
        </p:nvSpPr>
        <p:spPr>
          <a:xfrm>
            <a:off x="3484766" y="5960684"/>
            <a:ext cx="8707234" cy="923330"/>
          </a:xfrm>
          <a:prstGeom prst="rect">
            <a:avLst/>
          </a:prstGeom>
          <a:noFill/>
        </p:spPr>
        <p:txBody>
          <a:bodyPr wrap="square" rtlCol="0">
            <a:spAutoFit/>
          </a:bodyPr>
          <a:lstStyle/>
          <a:p>
            <a:r>
              <a:rPr lang="en-US" dirty="0" smtClean="0"/>
              <a:t>The Sender sends a 0 and the Receiver receives a 0, the Receiver was also expecting a 0,</a:t>
            </a:r>
          </a:p>
          <a:p>
            <a:r>
              <a:rPr lang="en-US" dirty="0" smtClean="0"/>
              <a:t>however of the next batch of SeqNum. This would lead to an error, because even though the sequence numbers match, the Packets Sent might not be compatible to one Expected </a:t>
            </a:r>
            <a:endParaRPr lang="en-US" dirty="0"/>
          </a:p>
        </p:txBody>
      </p:sp>
    </p:spTree>
    <p:extLst>
      <p:ext uri="{BB962C8B-B14F-4D97-AF65-F5344CB8AC3E}">
        <p14:creationId xmlns:p14="http://schemas.microsoft.com/office/powerpoint/2010/main" val="4116907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 xmlns:a16="http://schemas.microsoft.com/office/drawing/2014/main" id="{703D29DF-97B1-5E48-BCD8-A6380F9B9922}"/>
              </a:ext>
            </a:extLst>
          </p:cNvPr>
          <p:cNvSpPr/>
          <p:nvPr/>
        </p:nvSpPr>
        <p:spPr>
          <a:xfrm>
            <a:off x="8934376" y="3191174"/>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 xmlns:a16="http://schemas.microsoft.com/office/drawing/2014/main" id="{F4EDD0FF-5800-6848-863C-B76E465A060A}"/>
              </a:ext>
            </a:extLst>
          </p:cNvPr>
          <p:cNvSpPr/>
          <p:nvPr/>
        </p:nvSpPr>
        <p:spPr>
          <a:xfrm>
            <a:off x="9425117" y="4144963"/>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 xmlns:a16="http://schemas.microsoft.com/office/drawing/2014/main" id="{F97B42B8-7942-4544-A5F2-45100E1F2AEE}"/>
              </a:ext>
            </a:extLst>
          </p:cNvPr>
          <p:cNvSpPr/>
          <p:nvPr/>
        </p:nvSpPr>
        <p:spPr>
          <a:xfrm>
            <a:off x="9903208" y="5077089"/>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 xmlns:a16="http://schemas.microsoft.com/office/drawing/2014/main" id="{DBC7CE3F-C4D5-BE48-BA95-16D2DE7115DF}"/>
              </a:ext>
            </a:extLst>
          </p:cNvPr>
          <p:cNvSpPr/>
          <p:nvPr/>
        </p:nvSpPr>
        <p:spPr>
          <a:xfrm>
            <a:off x="8422189" y="2261413"/>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 xmlns:a16="http://schemas.microsoft.com/office/drawing/2014/main" id="{F5751201-A350-CA4E-AD56-302EB3F6992E}"/>
              </a:ext>
            </a:extLst>
          </p:cNvPr>
          <p:cNvSpPr/>
          <p:nvPr/>
        </p:nvSpPr>
        <p:spPr>
          <a:xfrm>
            <a:off x="1223898" y="3039207"/>
            <a:ext cx="1451301"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 xmlns:a16="http://schemas.microsoft.com/office/drawing/2014/main" id="{15A8F438-57F0-C74A-813D-8F08861CB6E3}"/>
              </a:ext>
            </a:extLst>
          </p:cNvPr>
          <p:cNvSpPr/>
          <p:nvPr/>
        </p:nvSpPr>
        <p:spPr>
          <a:xfrm>
            <a:off x="1200436" y="3991472"/>
            <a:ext cx="1443367"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 xmlns:a16="http://schemas.microsoft.com/office/drawing/2014/main" id="{122C85C7-C457-DA42-A640-D9B1067BCFE7}"/>
              </a:ext>
            </a:extLst>
          </p:cNvPr>
          <p:cNvSpPr/>
          <p:nvPr/>
        </p:nvSpPr>
        <p:spPr>
          <a:xfrm>
            <a:off x="1214111" y="4909119"/>
            <a:ext cx="1467949"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 xmlns:a16="http://schemas.microsoft.com/office/drawing/2014/main" id="{52EC206C-8336-CA4D-88C2-DB5EFCB59D19}"/>
              </a:ext>
            </a:extLst>
          </p:cNvPr>
          <p:cNvSpPr/>
          <p:nvPr/>
        </p:nvSpPr>
        <p:spPr>
          <a:xfrm>
            <a:off x="1233287" y="2172052"/>
            <a:ext cx="1457721"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 xmlns:a16="http://schemas.microsoft.com/office/drawing/2014/main" id="{9A2FC1C6-55A3-E547-B77F-4ED9D2E53CB4}"/>
              </a:ext>
            </a:extLst>
          </p:cNvPr>
          <p:cNvSpPr>
            <a:spLocks noGrp="1"/>
          </p:cNvSpPr>
          <p:nvPr>
            <p:ph idx="1"/>
          </p:nvPr>
        </p:nvSpPr>
        <p:spPr>
          <a:xfrm>
            <a:off x="356839" y="1137424"/>
            <a:ext cx="11552663" cy="628746"/>
          </a:xfrm>
        </p:spPr>
        <p:txBody>
          <a:bodyPr/>
          <a:lstStyle/>
          <a:p>
            <a:r>
              <a:rPr lang="en-US" b="1" dirty="0"/>
              <a:t>Let MAX_SEQ = 3, Window Size = 3</a:t>
            </a:r>
          </a:p>
          <a:p>
            <a:endParaRPr lang="en-US" b="1" dirty="0"/>
          </a:p>
        </p:txBody>
      </p:sp>
      <p:sp>
        <p:nvSpPr>
          <p:cNvPr id="3" name="Title 2">
            <a:extLst>
              <a:ext uri="{FF2B5EF4-FFF2-40B4-BE49-F238E27FC236}">
                <a16:creationId xmlns="" xmlns:a16="http://schemas.microsoft.com/office/drawing/2014/main" id="{CCDA6616-E30D-004B-BB00-D03FA25496B3}"/>
              </a:ext>
            </a:extLst>
          </p:cNvPr>
          <p:cNvSpPr>
            <a:spLocks noGrp="1"/>
          </p:cNvSpPr>
          <p:nvPr>
            <p:ph type="title"/>
          </p:nvPr>
        </p:nvSpPr>
        <p:spPr/>
        <p:txBody>
          <a:bodyPr/>
          <a:lstStyle/>
          <a:p>
            <a:r>
              <a:rPr lang="en-US" dirty="0"/>
              <a:t>Go Back N ARQ – A Bound on Window Size</a:t>
            </a:r>
          </a:p>
        </p:txBody>
      </p:sp>
      <p:cxnSp>
        <p:nvCxnSpPr>
          <p:cNvPr id="11" name="Straight Arrow Connector 10">
            <a:extLst>
              <a:ext uri="{FF2B5EF4-FFF2-40B4-BE49-F238E27FC236}">
                <a16:creationId xmlns="" xmlns:a16="http://schemas.microsoft.com/office/drawing/2014/main" id="{AE2C8309-B7DF-674F-A210-9EC9B9E7C51E}"/>
              </a:ext>
            </a:extLst>
          </p:cNvPr>
          <p:cNvCxnSpPr>
            <a:cxnSpLocks/>
          </p:cNvCxnSpPr>
          <p:nvPr/>
        </p:nvCxnSpPr>
        <p:spPr>
          <a:xfrm>
            <a:off x="3970751" y="2197104"/>
            <a:ext cx="0" cy="466089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 xmlns:a16="http://schemas.microsoft.com/office/drawing/2014/main" id="{52C3ACCB-AF8A-FC4B-86A1-F53F507836FF}"/>
              </a:ext>
            </a:extLst>
          </p:cNvPr>
          <p:cNvCxnSpPr>
            <a:cxnSpLocks/>
          </p:cNvCxnSpPr>
          <p:nvPr/>
        </p:nvCxnSpPr>
        <p:spPr>
          <a:xfrm>
            <a:off x="8131480" y="2043830"/>
            <a:ext cx="0" cy="481417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3" name="Group 32">
            <a:extLst>
              <a:ext uri="{FF2B5EF4-FFF2-40B4-BE49-F238E27FC236}">
                <a16:creationId xmlns="" xmlns:a16="http://schemas.microsoft.com/office/drawing/2014/main" id="{D5937301-E410-0140-8AF5-C8D4165BF24A}"/>
              </a:ext>
            </a:extLst>
          </p:cNvPr>
          <p:cNvGrpSpPr/>
          <p:nvPr/>
        </p:nvGrpSpPr>
        <p:grpSpPr>
          <a:xfrm>
            <a:off x="1233287" y="5026483"/>
            <a:ext cx="2382036" cy="402921"/>
            <a:chOff x="2505205" y="2016690"/>
            <a:chExt cx="2382036" cy="402921"/>
          </a:xfrm>
        </p:grpSpPr>
        <p:sp>
          <p:nvSpPr>
            <p:cNvPr id="34" name="Rectangle 33">
              <a:extLst>
                <a:ext uri="{FF2B5EF4-FFF2-40B4-BE49-F238E27FC236}">
                  <a16:creationId xmlns="" xmlns:a16="http://schemas.microsoft.com/office/drawing/2014/main" id="{AED06B2A-F536-4644-82EC-1481FF38635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35" name="Rectangle 34">
              <a:extLst>
                <a:ext uri="{FF2B5EF4-FFF2-40B4-BE49-F238E27FC236}">
                  <a16:creationId xmlns="" xmlns:a16="http://schemas.microsoft.com/office/drawing/2014/main" id="{471AFD18-1F33-294C-9AE0-11BEBFBDE8A6}"/>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6" name="Rectangle 35">
              <a:extLst>
                <a:ext uri="{FF2B5EF4-FFF2-40B4-BE49-F238E27FC236}">
                  <a16:creationId xmlns="" xmlns:a16="http://schemas.microsoft.com/office/drawing/2014/main" id="{D4FF770C-EFBB-B748-962E-8D18AB17D851}"/>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37" name="Rectangle 36">
              <a:extLst>
                <a:ext uri="{FF2B5EF4-FFF2-40B4-BE49-F238E27FC236}">
                  <a16:creationId xmlns="" xmlns:a16="http://schemas.microsoft.com/office/drawing/2014/main" id="{541CA433-A5BB-B148-98C8-C42D6352C075}"/>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38" name="Rectangle 37">
              <a:extLst>
                <a:ext uri="{FF2B5EF4-FFF2-40B4-BE49-F238E27FC236}">
                  <a16:creationId xmlns="" xmlns:a16="http://schemas.microsoft.com/office/drawing/2014/main" id="{B86A2037-0AD2-CE4A-A6F3-568AD6849B53}"/>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 xmlns:a16="http://schemas.microsoft.com/office/drawing/2014/main" id="{66D47B46-4AF9-8344-93DC-58A1742E36C3}"/>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6" name="Group 65">
            <a:extLst>
              <a:ext uri="{FF2B5EF4-FFF2-40B4-BE49-F238E27FC236}">
                <a16:creationId xmlns="" xmlns:a16="http://schemas.microsoft.com/office/drawing/2014/main" id="{FE43EFD9-D95D-2A44-9F8A-58A1B3AA53ED}"/>
              </a:ext>
            </a:extLst>
          </p:cNvPr>
          <p:cNvGrpSpPr/>
          <p:nvPr/>
        </p:nvGrpSpPr>
        <p:grpSpPr>
          <a:xfrm>
            <a:off x="8471924" y="5200803"/>
            <a:ext cx="2382036" cy="402921"/>
            <a:chOff x="2505205" y="2016690"/>
            <a:chExt cx="2382036" cy="402921"/>
          </a:xfrm>
        </p:grpSpPr>
        <p:sp>
          <p:nvSpPr>
            <p:cNvPr id="67" name="Rectangle 66">
              <a:extLst>
                <a:ext uri="{FF2B5EF4-FFF2-40B4-BE49-F238E27FC236}">
                  <a16:creationId xmlns="" xmlns:a16="http://schemas.microsoft.com/office/drawing/2014/main" id="{513BCA6F-1B08-FD4C-BFBA-161B0536E225}"/>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8" name="Rectangle 67">
              <a:extLst>
                <a:ext uri="{FF2B5EF4-FFF2-40B4-BE49-F238E27FC236}">
                  <a16:creationId xmlns="" xmlns:a16="http://schemas.microsoft.com/office/drawing/2014/main" id="{B7B3CA2F-2533-874C-A7EE-CF1AE31D17C4}"/>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9" name="Rectangle 68">
              <a:extLst>
                <a:ext uri="{FF2B5EF4-FFF2-40B4-BE49-F238E27FC236}">
                  <a16:creationId xmlns="" xmlns:a16="http://schemas.microsoft.com/office/drawing/2014/main" id="{D628A526-73C0-DA43-8F7B-B8153ECBCD6E}"/>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0" name="Rectangle 69">
              <a:extLst>
                <a:ext uri="{FF2B5EF4-FFF2-40B4-BE49-F238E27FC236}">
                  <a16:creationId xmlns="" xmlns:a16="http://schemas.microsoft.com/office/drawing/2014/main" id="{FAE884BF-42E2-454F-9B79-D59C6E212C92}"/>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1" name="Rectangle 70">
              <a:extLst>
                <a:ext uri="{FF2B5EF4-FFF2-40B4-BE49-F238E27FC236}">
                  <a16:creationId xmlns="" xmlns:a16="http://schemas.microsoft.com/office/drawing/2014/main" id="{FD50782F-F2B4-7448-8594-1233A130A758}"/>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 xmlns:a16="http://schemas.microsoft.com/office/drawing/2014/main" id="{49ED4E31-721B-0647-B8D0-464A99EF529C}"/>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 xmlns:a16="http://schemas.microsoft.com/office/drawing/2014/main" id="{6C71B70F-277B-C445-8F84-4FABECE83231}"/>
              </a:ext>
            </a:extLst>
          </p:cNvPr>
          <p:cNvCxnSpPr>
            <a:cxnSpLocks/>
          </p:cNvCxnSpPr>
          <p:nvPr/>
        </p:nvCxnSpPr>
        <p:spPr>
          <a:xfrm>
            <a:off x="3977612" y="523573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 xmlns:a16="http://schemas.microsoft.com/office/drawing/2014/main" id="{840543CA-8F53-3E46-A431-BBC0B7D63FA4}"/>
              </a:ext>
            </a:extLst>
          </p:cNvPr>
          <p:cNvCxnSpPr/>
          <p:nvPr/>
        </p:nvCxnSpPr>
        <p:spPr>
          <a:xfrm flipH="1">
            <a:off x="6301999" y="4728214"/>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a:extLst>
              <a:ext uri="{FF2B5EF4-FFF2-40B4-BE49-F238E27FC236}">
                <a16:creationId xmlns="" xmlns:a16="http://schemas.microsoft.com/office/drawing/2014/main" id="{F753C726-2B64-284F-8CA7-E45663261CC2}"/>
              </a:ext>
            </a:extLst>
          </p:cNvPr>
          <p:cNvSpPr/>
          <p:nvPr/>
        </p:nvSpPr>
        <p:spPr>
          <a:xfrm>
            <a:off x="5936294" y="4758215"/>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6" name="Rectangle 115">
            <a:extLst>
              <a:ext uri="{FF2B5EF4-FFF2-40B4-BE49-F238E27FC236}">
                <a16:creationId xmlns="" xmlns:a16="http://schemas.microsoft.com/office/drawing/2014/main" id="{F6988E6C-0338-EB42-8C22-D6184ACFEAF9}"/>
              </a:ext>
            </a:extLst>
          </p:cNvPr>
          <p:cNvSpPr/>
          <p:nvPr/>
        </p:nvSpPr>
        <p:spPr>
          <a:xfrm>
            <a:off x="5433018" y="4013741"/>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8" name="Rectangle 117">
            <a:extLst>
              <a:ext uri="{FF2B5EF4-FFF2-40B4-BE49-F238E27FC236}">
                <a16:creationId xmlns="" xmlns:a16="http://schemas.microsoft.com/office/drawing/2014/main" id="{2245CB6B-E1D3-4F40-84C8-896923FEFEBD}"/>
              </a:ext>
            </a:extLst>
          </p:cNvPr>
          <p:cNvSpPr/>
          <p:nvPr/>
        </p:nvSpPr>
        <p:spPr>
          <a:xfrm>
            <a:off x="5392811" y="4847303"/>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 xmlns:a16="http://schemas.microsoft.com/office/drawing/2014/main" id="{38A497C9-EF51-864B-8E1E-862EA7E1B980}"/>
              </a:ext>
            </a:extLst>
          </p:cNvPr>
          <p:cNvSpPr txBox="1"/>
          <p:nvPr/>
        </p:nvSpPr>
        <p:spPr>
          <a:xfrm>
            <a:off x="-88255" y="4491627"/>
            <a:ext cx="1433406" cy="523220"/>
          </a:xfrm>
          <a:prstGeom prst="rect">
            <a:avLst/>
          </a:prstGeom>
          <a:noFill/>
        </p:spPr>
        <p:txBody>
          <a:bodyPr wrap="none" rtlCol="0">
            <a:spAutoFit/>
          </a:bodyPr>
          <a:lstStyle/>
          <a:p>
            <a:r>
              <a:rPr lang="en-US" sz="2800" b="1" dirty="0">
                <a:solidFill>
                  <a:srgbClr val="FF0000"/>
                </a:solidFill>
              </a:rPr>
              <a:t>Timeout</a:t>
            </a:r>
          </a:p>
        </p:txBody>
      </p:sp>
      <p:sp>
        <p:nvSpPr>
          <p:cNvPr id="4" name="TextBox 3">
            <a:extLst>
              <a:ext uri="{FF2B5EF4-FFF2-40B4-BE49-F238E27FC236}">
                <a16:creationId xmlns="" xmlns:a16="http://schemas.microsoft.com/office/drawing/2014/main" id="{05173C50-33E5-034B-8BA8-5541EC1B5F79}"/>
              </a:ext>
            </a:extLst>
          </p:cNvPr>
          <p:cNvSpPr txBox="1"/>
          <p:nvPr/>
        </p:nvSpPr>
        <p:spPr>
          <a:xfrm>
            <a:off x="8422189" y="5862180"/>
            <a:ext cx="3487313" cy="954107"/>
          </a:xfrm>
          <a:prstGeom prst="rect">
            <a:avLst/>
          </a:prstGeom>
          <a:noFill/>
        </p:spPr>
        <p:txBody>
          <a:bodyPr wrap="square" rtlCol="0">
            <a:spAutoFit/>
          </a:bodyPr>
          <a:lstStyle/>
          <a:p>
            <a:r>
              <a:rPr lang="en-US" sz="2800" b="1" dirty="0">
                <a:solidFill>
                  <a:srgbClr val="002060"/>
                </a:solidFill>
              </a:rPr>
              <a:t>Discards the wrong frame correctly</a:t>
            </a:r>
          </a:p>
        </p:txBody>
      </p:sp>
    </p:spTree>
    <p:extLst>
      <p:ext uri="{BB962C8B-B14F-4D97-AF65-F5344CB8AC3E}">
        <p14:creationId xmlns:p14="http://schemas.microsoft.com/office/powerpoint/2010/main" val="3092023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964D4EA-C02C-4947-AF3C-F98E36004BDB}"/>
              </a:ext>
            </a:extLst>
          </p:cNvPr>
          <p:cNvSpPr>
            <a:spLocks noGrp="1"/>
          </p:cNvSpPr>
          <p:nvPr>
            <p:ph type="title"/>
          </p:nvPr>
        </p:nvSpPr>
        <p:spPr/>
        <p:txBody>
          <a:bodyPr/>
          <a:lstStyle/>
          <a:p>
            <a:r>
              <a:rPr lang="en-US" dirty="0"/>
              <a:t>Selective Repeat (SR) – Window Control </a:t>
            </a:r>
          </a:p>
        </p:txBody>
      </p:sp>
      <p:grpSp>
        <p:nvGrpSpPr>
          <p:cNvPr id="2" name="Group 1"/>
          <p:cNvGrpSpPr/>
          <p:nvPr/>
        </p:nvGrpSpPr>
        <p:grpSpPr>
          <a:xfrm>
            <a:off x="0" y="1126829"/>
            <a:ext cx="12192000" cy="5731170"/>
            <a:chOff x="-48367" y="1225305"/>
            <a:chExt cx="12397707" cy="5731170"/>
          </a:xfrm>
        </p:grpSpPr>
        <p:pic>
          <p:nvPicPr>
            <p:cNvPr id="7" name="Picture 6">
              <a:extLst>
                <a:ext uri="{FF2B5EF4-FFF2-40B4-BE49-F238E27FC236}">
                  <a16:creationId xmlns="" xmlns:a16="http://schemas.microsoft.com/office/drawing/2014/main" id="{9E41F905-3B0F-6346-BBA4-D16DD6176C08}"/>
                </a:ext>
              </a:extLst>
            </p:cNvPr>
            <p:cNvPicPr>
              <a:picLocks noChangeAspect="1"/>
            </p:cNvPicPr>
            <p:nvPr/>
          </p:nvPicPr>
          <p:blipFill rotWithShape="1">
            <a:blip r:embed="rId2"/>
            <a:srcRect l="3812" t="59798" r="4171" b="3681"/>
            <a:stretch/>
          </p:blipFill>
          <p:spPr>
            <a:xfrm>
              <a:off x="-48367" y="4037428"/>
              <a:ext cx="12397707" cy="2919047"/>
            </a:xfrm>
            <a:prstGeom prst="rect">
              <a:avLst/>
            </a:prstGeom>
          </p:spPr>
        </p:pic>
        <p:pic>
          <p:nvPicPr>
            <p:cNvPr id="5" name="Picture 4">
              <a:extLst>
                <a:ext uri="{FF2B5EF4-FFF2-40B4-BE49-F238E27FC236}">
                  <a16:creationId xmlns="" xmlns:a16="http://schemas.microsoft.com/office/drawing/2014/main" id="{9E41F905-3B0F-6346-BBA4-D16DD6176C08}"/>
                </a:ext>
              </a:extLst>
            </p:cNvPr>
            <p:cNvPicPr>
              <a:picLocks noChangeAspect="1"/>
            </p:cNvPicPr>
            <p:nvPr/>
          </p:nvPicPr>
          <p:blipFill rotWithShape="1">
            <a:blip r:embed="rId2"/>
            <a:srcRect l="4100" t="6196" r="5339" b="59138"/>
            <a:stretch/>
          </p:blipFill>
          <p:spPr>
            <a:xfrm>
              <a:off x="-19759" y="1225305"/>
              <a:ext cx="12197692" cy="2769928"/>
            </a:xfrm>
            <a:prstGeom prst="rect">
              <a:avLst/>
            </a:prstGeom>
          </p:spPr>
        </p:pic>
      </p:grpSp>
      <p:sp>
        <p:nvSpPr>
          <p:cNvPr id="6" name="TextBox 5">
            <a:extLst>
              <a:ext uri="{FF2B5EF4-FFF2-40B4-BE49-F238E27FC236}">
                <a16:creationId xmlns="" xmlns:a16="http://schemas.microsoft.com/office/drawing/2014/main" id="{21AC577F-A2AC-574F-AF05-D3408954D3B9}"/>
              </a:ext>
            </a:extLst>
          </p:cNvPr>
          <p:cNvSpPr txBox="1"/>
          <p:nvPr/>
        </p:nvSpPr>
        <p:spPr>
          <a:xfrm>
            <a:off x="8043088" y="6534834"/>
            <a:ext cx="4148912" cy="369332"/>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2328692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42671" y="870741"/>
            <a:ext cx="6733737" cy="6001327"/>
            <a:chOff x="5458263" y="856673"/>
            <a:chExt cx="6733737" cy="6001327"/>
          </a:xfrm>
        </p:grpSpPr>
        <p:pic>
          <p:nvPicPr>
            <p:cNvPr id="4" name="Picture 3">
              <a:extLst>
                <a:ext uri="{FF2B5EF4-FFF2-40B4-BE49-F238E27FC236}">
                  <a16:creationId xmlns="" xmlns:a16="http://schemas.microsoft.com/office/drawing/2014/main" id="{F3852A4D-3925-1F48-8F21-6B1915A7C0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8263" y="856673"/>
              <a:ext cx="6733737" cy="6001327"/>
            </a:xfrm>
            <a:prstGeom prst="rect">
              <a:avLst/>
            </a:prstGeom>
          </p:spPr>
        </p:pic>
        <p:sp>
          <p:nvSpPr>
            <p:cNvPr id="2" name="TextBox 1"/>
            <p:cNvSpPr txBox="1"/>
            <p:nvPr/>
          </p:nvSpPr>
          <p:spPr>
            <a:xfrm>
              <a:off x="10269413" y="3567692"/>
              <a:ext cx="1795975" cy="923330"/>
            </a:xfrm>
            <a:prstGeom prst="rect">
              <a:avLst/>
            </a:prstGeom>
            <a:noFill/>
          </p:spPr>
          <p:txBody>
            <a:bodyPr wrap="square" rtlCol="0">
              <a:spAutoFit/>
            </a:bodyPr>
            <a:lstStyle/>
            <a:p>
              <a:r>
                <a:rPr lang="en-US" dirty="0" smtClean="0"/>
                <a:t>Cumulative ACK works for &lt;= all OUTSTANDING</a:t>
              </a:r>
              <a:endParaRPr lang="en-US" dirty="0"/>
            </a:p>
          </p:txBody>
        </p:sp>
      </p:grpSp>
      <p:sp>
        <p:nvSpPr>
          <p:cNvPr id="3" name="Title 2">
            <a:extLst>
              <a:ext uri="{FF2B5EF4-FFF2-40B4-BE49-F238E27FC236}">
                <a16:creationId xmlns="" xmlns:a16="http://schemas.microsoft.com/office/drawing/2014/main" id="{215E0659-D144-CD46-9E49-F8951BA3ED7F}"/>
              </a:ext>
            </a:extLst>
          </p:cNvPr>
          <p:cNvSpPr>
            <a:spLocks noGrp="1"/>
          </p:cNvSpPr>
          <p:nvPr>
            <p:ph type="title"/>
          </p:nvPr>
        </p:nvSpPr>
        <p:spPr/>
        <p:txBody>
          <a:bodyPr/>
          <a:lstStyle/>
          <a:p>
            <a:r>
              <a:rPr lang="en-US" dirty="0"/>
              <a:t>Selective Repeat ARQ</a:t>
            </a:r>
          </a:p>
        </p:txBody>
      </p:sp>
      <p:sp>
        <p:nvSpPr>
          <p:cNvPr id="7" name="TextBox 6"/>
          <p:cNvSpPr txBox="1"/>
          <p:nvPr/>
        </p:nvSpPr>
        <p:spPr>
          <a:xfrm>
            <a:off x="0" y="797761"/>
            <a:ext cx="5683348" cy="5386090"/>
          </a:xfrm>
          <a:prstGeom prst="rect">
            <a:avLst/>
          </a:prstGeom>
          <a:noFill/>
        </p:spPr>
        <p:txBody>
          <a:bodyPr wrap="square" rtlCol="0">
            <a:spAutoFit/>
          </a:bodyPr>
          <a:lstStyle/>
          <a:p>
            <a:pPr marL="0" lvl="1"/>
            <a:r>
              <a:rPr lang="en-US" dirty="0" smtClean="0"/>
              <a:t>We have a </a:t>
            </a:r>
            <a:r>
              <a:rPr lang="en-US" sz="2000" b="1" dirty="0" smtClean="0"/>
              <a:t>Sliding Window Size : 2 </a:t>
            </a:r>
          </a:p>
          <a:p>
            <a:pPr marL="0" lvl="1"/>
            <a:r>
              <a:rPr lang="en-US" dirty="0" smtClean="0"/>
              <a:t>We initially send Packet0 and Packet1 and then stop and wait for ACKs. </a:t>
            </a:r>
            <a:br>
              <a:rPr lang="en-US" dirty="0" smtClean="0"/>
            </a:br>
            <a:r>
              <a:rPr lang="en-US" dirty="0" smtClean="0"/>
              <a:t>Here an ACK2 acts cumulatively as ACK1 and ACK2 hence the Sliding Window shifts by 2 places. So even if ACK1 is not sent, or gets lost, if we receive ACK2 we’re good to go.</a:t>
            </a:r>
          </a:p>
          <a:p>
            <a:pPr marL="0" lvl="1"/>
            <a:r>
              <a:rPr lang="en-US" dirty="0" smtClean="0"/>
              <a:t>After which one Frame gets lost and the next Frame reaches it safely. </a:t>
            </a:r>
            <a:r>
              <a:rPr lang="en-US" dirty="0" smtClean="0"/>
              <a:t>This </a:t>
            </a:r>
            <a:r>
              <a:rPr lang="en-US" dirty="0" smtClean="0"/>
              <a:t>is now an OUT-of-ORDER packet as the Packet previous it which was expected was not received. </a:t>
            </a:r>
            <a:br>
              <a:rPr lang="en-US" dirty="0" smtClean="0"/>
            </a:br>
            <a:r>
              <a:rPr lang="en-US" dirty="0" smtClean="0"/>
              <a:t>This packet is </a:t>
            </a:r>
            <a:r>
              <a:rPr lang="en-US" dirty="0"/>
              <a:t>then stored in a buffer if it is in the Receiving </a:t>
            </a:r>
            <a:r>
              <a:rPr lang="en-US" dirty="0" smtClean="0"/>
              <a:t>Window.</a:t>
            </a:r>
            <a:r>
              <a:rPr lang="en-US" b="1" dirty="0" smtClean="0"/>
              <a:t> ( if not its discarded by the receiver and an </a:t>
            </a:r>
            <a:r>
              <a:rPr lang="en-US" b="1" dirty="0" smtClean="0"/>
              <a:t>NAK for </a:t>
            </a:r>
            <a:r>
              <a:rPr lang="en-US" b="1" dirty="0" smtClean="0"/>
              <a:t>the expected packet ; 2 here is resent ) </a:t>
            </a:r>
            <a:r>
              <a:rPr lang="en-US" dirty="0" smtClean="0"/>
              <a:t>An </a:t>
            </a:r>
            <a:r>
              <a:rPr lang="en-US" dirty="0"/>
              <a:t>NAK is sent for the frame which was expected. The Receiver holds the ACKs of the out-of-order packets till they are o-o-o because an ACK to any one of them would be treated as Cumulative ACK and the un received expected Packet would be deemed reached by the Sender and DATA LOSS / PACKET LOSS would happen</a:t>
            </a:r>
            <a:r>
              <a:rPr lang="en-US" dirty="0" smtClean="0"/>
              <a:t>.</a:t>
            </a:r>
            <a:endParaRPr lang="en-US" sz="2000" dirty="0"/>
          </a:p>
        </p:txBody>
      </p:sp>
      <p:sp>
        <p:nvSpPr>
          <p:cNvPr id="8" name="TextBox 7"/>
          <p:cNvSpPr txBox="1"/>
          <p:nvPr/>
        </p:nvSpPr>
        <p:spPr>
          <a:xfrm>
            <a:off x="0" y="6163436"/>
            <a:ext cx="7061982" cy="369332"/>
          </a:xfrm>
          <a:prstGeom prst="rect">
            <a:avLst/>
          </a:prstGeom>
          <a:noFill/>
        </p:spPr>
        <p:txBody>
          <a:bodyPr wrap="square" rtlCol="0">
            <a:spAutoFit/>
          </a:bodyPr>
          <a:lstStyle/>
          <a:p>
            <a:r>
              <a:rPr lang="en-US" dirty="0" smtClean="0"/>
              <a:t>ACK Loss  =&gt; Cumulative ACKs take care of them, Frame Loss =&gt; NAKs</a:t>
            </a:r>
            <a:endParaRPr lang="en-US" dirty="0"/>
          </a:p>
        </p:txBody>
      </p:sp>
      <p:sp>
        <p:nvSpPr>
          <p:cNvPr id="6" name="TextBox 5"/>
          <p:cNvSpPr txBox="1"/>
          <p:nvPr/>
        </p:nvSpPr>
        <p:spPr>
          <a:xfrm>
            <a:off x="7882759" y="6488668"/>
            <a:ext cx="1891862" cy="369332"/>
          </a:xfrm>
          <a:prstGeom prst="rect">
            <a:avLst/>
          </a:prstGeom>
          <a:noFill/>
        </p:spPr>
        <p:txBody>
          <a:bodyPr wrap="square" rtlCol="0">
            <a:spAutoFit/>
          </a:bodyPr>
          <a:lstStyle/>
          <a:p>
            <a:r>
              <a:rPr lang="en-US" b="1" dirty="0" smtClean="0"/>
              <a:t>226 - Kurose Ross</a:t>
            </a:r>
            <a:endParaRPr lang="en-US" b="1" dirty="0"/>
          </a:p>
        </p:txBody>
      </p:sp>
    </p:spTree>
    <p:extLst>
      <p:ext uri="{BB962C8B-B14F-4D97-AF65-F5344CB8AC3E}">
        <p14:creationId xmlns:p14="http://schemas.microsoft.com/office/powerpoint/2010/main" val="343557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6C0DAE3-99D1-8040-BCC9-DE5C32B51025}"/>
              </a:ext>
            </a:extLst>
          </p:cNvPr>
          <p:cNvSpPr>
            <a:spLocks noGrp="1"/>
          </p:cNvSpPr>
          <p:nvPr>
            <p:ph idx="1"/>
          </p:nvPr>
        </p:nvSpPr>
        <p:spPr>
          <a:xfrm>
            <a:off x="5358657" y="5607545"/>
            <a:ext cx="6380239" cy="1121867"/>
          </a:xfrm>
        </p:spPr>
        <p:txBody>
          <a:bodyPr/>
          <a:lstStyle/>
          <a:p>
            <a:r>
              <a:rPr lang="en-US" b="1" dirty="0">
                <a:solidFill>
                  <a:srgbClr val="FF0000"/>
                </a:solidFill>
              </a:rPr>
              <a:t>This is a simple primitive for connection establishment – but does this work good?</a:t>
            </a:r>
          </a:p>
        </p:txBody>
      </p:sp>
      <p:sp>
        <p:nvSpPr>
          <p:cNvPr id="3" name="Title 2">
            <a:extLst>
              <a:ext uri="{FF2B5EF4-FFF2-40B4-BE49-F238E27FC236}">
                <a16:creationId xmlns="" xmlns:a16="http://schemas.microsoft.com/office/drawing/2014/main" id="{55C57845-DBC6-B74A-B207-1F915F4E3FE1}"/>
              </a:ext>
            </a:extLst>
          </p:cNvPr>
          <p:cNvSpPr>
            <a:spLocks noGrp="1"/>
          </p:cNvSpPr>
          <p:nvPr>
            <p:ph type="title"/>
          </p:nvPr>
        </p:nvSpPr>
        <p:spPr/>
        <p:txBody>
          <a:bodyPr/>
          <a:lstStyle/>
          <a:p>
            <a:r>
              <a:rPr lang="en-US" dirty="0"/>
              <a:t>Connection Establishment</a:t>
            </a:r>
          </a:p>
        </p:txBody>
      </p:sp>
      <p:grpSp>
        <p:nvGrpSpPr>
          <p:cNvPr id="15" name="Group 14"/>
          <p:cNvGrpSpPr/>
          <p:nvPr/>
        </p:nvGrpSpPr>
        <p:grpSpPr>
          <a:xfrm>
            <a:off x="4630909" y="952167"/>
            <a:ext cx="7281862" cy="4047253"/>
            <a:chOff x="3586163" y="912674"/>
            <a:chExt cx="7281862" cy="4047253"/>
          </a:xfrm>
        </p:grpSpPr>
        <p:cxnSp>
          <p:nvCxnSpPr>
            <p:cNvPr id="4" name="Straight Arrow Connector 3">
              <a:extLst>
                <a:ext uri="{FF2B5EF4-FFF2-40B4-BE49-F238E27FC236}">
                  <a16:creationId xmlns="" xmlns:a16="http://schemas.microsoft.com/office/drawing/2014/main" id="{4B0BCA74-195A-8046-8B21-5A8072D56FAB}"/>
                </a:ext>
              </a:extLst>
            </p:cNvPr>
            <p:cNvCxnSpPr>
              <a:cxnSpLocks/>
            </p:cNvCxnSpPr>
            <p:nvPr/>
          </p:nvCxnSpPr>
          <p:spPr>
            <a:xfrm>
              <a:off x="4157663" y="1728788"/>
              <a:ext cx="50006" cy="3231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586163" y="912674"/>
              <a:ext cx="7281862" cy="3867144"/>
              <a:chOff x="3586163" y="912674"/>
              <a:chExt cx="7281862" cy="3867144"/>
            </a:xfrm>
          </p:grpSpPr>
          <p:sp>
            <p:nvSpPr>
              <p:cNvPr id="5" name="Rounded Rectangle 4">
                <a:extLst>
                  <a:ext uri="{FF2B5EF4-FFF2-40B4-BE49-F238E27FC236}">
                    <a16:creationId xmlns="" xmlns:a16="http://schemas.microsoft.com/office/drawing/2014/main" id="{032DBBB6-2B3B-A74C-9282-D31E2501CB62}"/>
                  </a:ext>
                </a:extLst>
              </p:cNvPr>
              <p:cNvSpPr/>
              <p:nvPr/>
            </p:nvSpPr>
            <p:spPr>
              <a:xfrm>
                <a:off x="3586163"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Client</a:t>
                </a:r>
              </a:p>
            </p:txBody>
          </p:sp>
          <p:cxnSp>
            <p:nvCxnSpPr>
              <p:cNvPr id="6" name="Straight Arrow Connector 5">
                <a:extLst>
                  <a:ext uri="{FF2B5EF4-FFF2-40B4-BE49-F238E27FC236}">
                    <a16:creationId xmlns="" xmlns:a16="http://schemas.microsoft.com/office/drawing/2014/main" id="{13FECB0C-841C-8B46-9414-DCF8815D8B98}"/>
                  </a:ext>
                </a:extLst>
              </p:cNvPr>
              <p:cNvCxnSpPr>
                <a:cxnSpLocks/>
              </p:cNvCxnSpPr>
              <p:nvPr/>
            </p:nvCxnSpPr>
            <p:spPr>
              <a:xfrm>
                <a:off x="10382250" y="1728788"/>
                <a:ext cx="50006" cy="3051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 xmlns:a16="http://schemas.microsoft.com/office/drawing/2014/main" id="{41F96E0C-1886-1D40-A4D9-24F9D4165CBB}"/>
                  </a:ext>
                </a:extLst>
              </p:cNvPr>
              <p:cNvSpPr/>
              <p:nvPr/>
            </p:nvSpPr>
            <p:spPr>
              <a:xfrm>
                <a:off x="9810750"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Server</a:t>
                </a:r>
              </a:p>
            </p:txBody>
          </p:sp>
          <p:sp>
            <p:nvSpPr>
              <p:cNvPr id="8" name="TextBox 7">
                <a:extLst>
                  <a:ext uri="{FF2B5EF4-FFF2-40B4-BE49-F238E27FC236}">
                    <a16:creationId xmlns="" xmlns:a16="http://schemas.microsoft.com/office/drawing/2014/main" id="{AAC5EBD6-35EA-8746-8961-7BA5AFE4EAE6}"/>
                  </a:ext>
                </a:extLst>
              </p:cNvPr>
              <p:cNvSpPr txBox="1"/>
              <p:nvPr/>
            </p:nvSpPr>
            <p:spPr>
              <a:xfrm>
                <a:off x="8972550" y="1871663"/>
                <a:ext cx="1189749" cy="523220"/>
              </a:xfrm>
              <a:prstGeom prst="rect">
                <a:avLst/>
              </a:prstGeom>
              <a:noFill/>
            </p:spPr>
            <p:txBody>
              <a:bodyPr wrap="none" rtlCol="0">
                <a:spAutoFit/>
              </a:bodyPr>
              <a:lstStyle/>
              <a:p>
                <a:r>
                  <a:rPr lang="en-US" sz="2800" b="1" dirty="0"/>
                  <a:t>LISTEN</a:t>
                </a:r>
              </a:p>
            </p:txBody>
          </p:sp>
          <p:cxnSp>
            <p:nvCxnSpPr>
              <p:cNvPr id="9" name="Straight Arrow Connector 8">
                <a:extLst>
                  <a:ext uri="{FF2B5EF4-FFF2-40B4-BE49-F238E27FC236}">
                    <a16:creationId xmlns="" xmlns:a16="http://schemas.microsoft.com/office/drawing/2014/main" id="{F2518712-007E-624A-B27D-855802ADE7C4}"/>
                  </a:ext>
                </a:extLst>
              </p:cNvPr>
              <p:cNvCxnSpPr/>
              <p:nvPr/>
            </p:nvCxnSpPr>
            <p:spPr>
              <a:xfrm>
                <a:off x="4207669" y="2243138"/>
                <a:ext cx="6174581" cy="4143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B5419C18-3C6E-B140-B80A-F6592A34111D}"/>
                  </a:ext>
                </a:extLst>
              </p:cNvPr>
              <p:cNvSpPr txBox="1"/>
              <p:nvPr/>
            </p:nvSpPr>
            <p:spPr>
              <a:xfrm>
                <a:off x="6226015" y="912674"/>
                <a:ext cx="1629292" cy="523220"/>
              </a:xfrm>
              <a:prstGeom prst="rect">
                <a:avLst/>
              </a:prstGeom>
              <a:noFill/>
            </p:spPr>
            <p:txBody>
              <a:bodyPr wrap="none" rtlCol="0">
                <a:spAutoFit/>
              </a:bodyPr>
              <a:lstStyle/>
              <a:p>
                <a:r>
                  <a:rPr lang="en-US" sz="2800" b="1" dirty="0"/>
                  <a:t>CONNECT</a:t>
                </a:r>
              </a:p>
            </p:txBody>
          </p:sp>
          <p:sp>
            <p:nvSpPr>
              <p:cNvPr id="11" name="TextBox 10">
                <a:extLst>
                  <a:ext uri="{FF2B5EF4-FFF2-40B4-BE49-F238E27FC236}">
                    <a16:creationId xmlns="" xmlns:a16="http://schemas.microsoft.com/office/drawing/2014/main" id="{F6C6EBAD-263E-7540-939D-3FFC5B02854E}"/>
                  </a:ext>
                </a:extLst>
              </p:cNvPr>
              <p:cNvSpPr txBox="1"/>
              <p:nvPr/>
            </p:nvSpPr>
            <p:spPr>
              <a:xfrm>
                <a:off x="5406865" y="1800366"/>
                <a:ext cx="2904000" cy="523220"/>
              </a:xfrm>
              <a:prstGeom prst="rect">
                <a:avLst/>
              </a:prstGeom>
              <a:noFill/>
            </p:spPr>
            <p:txBody>
              <a:bodyPr wrap="none" rtlCol="0">
                <a:spAutoFit/>
              </a:bodyPr>
              <a:lstStyle/>
              <a:p>
                <a:r>
                  <a:rPr lang="en-US" sz="2800" b="1" dirty="0">
                    <a:ln>
                      <a:solidFill>
                        <a:srgbClr val="0070C0"/>
                      </a:solidFill>
                    </a:ln>
                  </a:rPr>
                  <a:t>CONNECTION REQ</a:t>
                </a:r>
              </a:p>
            </p:txBody>
          </p:sp>
          <p:cxnSp>
            <p:nvCxnSpPr>
              <p:cNvPr id="12" name="Straight Arrow Connector 11">
                <a:extLst>
                  <a:ext uri="{FF2B5EF4-FFF2-40B4-BE49-F238E27FC236}">
                    <a16:creationId xmlns="" xmlns:a16="http://schemas.microsoft.com/office/drawing/2014/main" id="{A349D2C4-D8A3-D148-AD36-DC9440C96E94}"/>
                  </a:ext>
                </a:extLst>
              </p:cNvPr>
              <p:cNvCxnSpPr/>
              <p:nvPr/>
            </p:nvCxnSpPr>
            <p:spPr>
              <a:xfrm flipH="1">
                <a:off x="4157663" y="3098101"/>
                <a:ext cx="6274593" cy="602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C2112626-DE70-B549-AEB8-FB9CB4853006}"/>
                  </a:ext>
                </a:extLst>
              </p:cNvPr>
              <p:cNvSpPr txBox="1"/>
              <p:nvPr/>
            </p:nvSpPr>
            <p:spPr>
              <a:xfrm>
                <a:off x="5406864" y="3503568"/>
                <a:ext cx="4194335" cy="523220"/>
              </a:xfrm>
              <a:prstGeom prst="rect">
                <a:avLst/>
              </a:prstGeom>
              <a:noFill/>
            </p:spPr>
            <p:txBody>
              <a:bodyPr wrap="square" rtlCol="0">
                <a:spAutoFit/>
              </a:bodyPr>
              <a:lstStyle/>
              <a:p>
                <a:r>
                  <a:rPr lang="en-US" sz="2800" b="1" dirty="0">
                    <a:ln>
                      <a:solidFill>
                        <a:srgbClr val="0070C0"/>
                      </a:solidFill>
                    </a:ln>
                  </a:rPr>
                  <a:t>CONNECTION ACK</a:t>
                </a:r>
              </a:p>
            </p:txBody>
          </p:sp>
        </p:grpSp>
      </p:grpSp>
      <p:sp>
        <p:nvSpPr>
          <p:cNvPr id="16" name="TextBox 15"/>
          <p:cNvSpPr txBox="1"/>
          <p:nvPr/>
        </p:nvSpPr>
        <p:spPr>
          <a:xfrm>
            <a:off x="171450" y="1196781"/>
            <a:ext cx="4200525" cy="1477328"/>
          </a:xfrm>
          <a:prstGeom prst="rect">
            <a:avLst/>
          </a:prstGeom>
          <a:noFill/>
        </p:spPr>
        <p:txBody>
          <a:bodyPr wrap="square" rtlCol="0">
            <a:spAutoFit/>
          </a:bodyPr>
          <a:lstStyle/>
          <a:p>
            <a:r>
              <a:rPr lang="en-US" dirty="0" smtClean="0"/>
              <a:t>Connection establishment : </a:t>
            </a:r>
            <a:br>
              <a:rPr lang="en-US" dirty="0" smtClean="0"/>
            </a:br>
            <a:r>
              <a:rPr lang="en-US" dirty="0" smtClean="0"/>
              <a:t>A Connection is akin to a logical pipe using which the Client and the Server ( or any two end systems can transfer data among each other) </a:t>
            </a:r>
            <a:endParaRPr lang="en-US" dirty="0"/>
          </a:p>
        </p:txBody>
      </p:sp>
      <p:sp>
        <p:nvSpPr>
          <p:cNvPr id="17" name="TextBox 16"/>
          <p:cNvSpPr txBox="1"/>
          <p:nvPr/>
        </p:nvSpPr>
        <p:spPr>
          <a:xfrm>
            <a:off x="5202410" y="4819311"/>
            <a:ext cx="6224586" cy="461665"/>
          </a:xfrm>
          <a:prstGeom prst="rect">
            <a:avLst/>
          </a:prstGeom>
          <a:noFill/>
        </p:spPr>
        <p:txBody>
          <a:bodyPr wrap="square" rtlCol="0">
            <a:spAutoFit/>
          </a:bodyPr>
          <a:lstStyle/>
          <a:p>
            <a:pPr algn="ctr"/>
            <a:r>
              <a:rPr lang="en-US" sz="2400" dirty="0" smtClean="0"/>
              <a:t>2 – Way Hand Shaking</a:t>
            </a:r>
            <a:endParaRPr lang="en-US" sz="2400" dirty="0"/>
          </a:p>
        </p:txBody>
      </p:sp>
    </p:spTree>
    <p:extLst>
      <p:ext uri="{BB962C8B-B14F-4D97-AF65-F5344CB8AC3E}">
        <p14:creationId xmlns:p14="http://schemas.microsoft.com/office/powerpoint/2010/main" val="371527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9A2FC1C6-55A3-E547-B77F-4ED9D2E53CB4}"/>
              </a:ext>
            </a:extLst>
          </p:cNvPr>
          <p:cNvSpPr>
            <a:spLocks noGrp="1"/>
          </p:cNvSpPr>
          <p:nvPr>
            <p:ph idx="1"/>
          </p:nvPr>
        </p:nvSpPr>
        <p:spPr>
          <a:xfrm>
            <a:off x="0" y="859537"/>
            <a:ext cx="12192001" cy="5627725"/>
          </a:xfrm>
        </p:spPr>
        <p:txBody>
          <a:bodyPr/>
          <a:lstStyle/>
          <a:p>
            <a:r>
              <a:rPr lang="en-US" b="1" dirty="0" smtClean="0"/>
              <a:t>Maximum </a:t>
            </a:r>
            <a:r>
              <a:rPr lang="en-US" b="1" dirty="0"/>
              <a:t>Sequence Number (MAX_SEQ): MAX_SEQ+1 </a:t>
            </a:r>
            <a:r>
              <a:rPr lang="en-US" dirty="0"/>
              <a:t>distinct sequence numbers are there</a:t>
            </a:r>
          </a:p>
          <a:p>
            <a:pPr lvl="1"/>
            <a:r>
              <a:rPr lang="en-US" b="1" dirty="0"/>
              <a:t>0,1,…,MAX_SEQ </a:t>
            </a:r>
          </a:p>
          <a:p>
            <a:pPr lvl="1"/>
            <a:endParaRPr lang="en-US" b="1" dirty="0"/>
          </a:p>
          <a:p>
            <a:r>
              <a:rPr lang="en-US" b="1" dirty="0"/>
              <a:t>Maximum Number of Outstanding Frames ( </a:t>
            </a:r>
            <a:r>
              <a:rPr lang="en-US" b="1" dirty="0" smtClean="0"/>
              <a:t>=Window </a:t>
            </a:r>
            <a:r>
              <a:rPr lang="en-US" b="1" dirty="0"/>
              <a:t>Size ): </a:t>
            </a:r>
            <a:r>
              <a:rPr lang="en-US" sz="3200" b="1" dirty="0" smtClean="0"/>
              <a:t>(MAX_SEQ+1</a:t>
            </a:r>
            <a:r>
              <a:rPr lang="en-US" sz="3200" b="1" dirty="0"/>
              <a:t>)/</a:t>
            </a:r>
            <a:r>
              <a:rPr lang="en-US" sz="3200" b="1" dirty="0" smtClean="0"/>
              <a:t>2</a:t>
            </a:r>
            <a:endParaRPr lang="en-US" b="1" dirty="0"/>
          </a:p>
          <a:p>
            <a:r>
              <a:rPr lang="en-US" b="1" dirty="0"/>
              <a:t>Example: </a:t>
            </a:r>
            <a:r>
              <a:rPr lang="en-US" dirty="0"/>
              <a:t>Sequence Numbers (0,1,2,…,7) – 3 bit sequence numbers, number of outstanding frames (window size) = 4</a:t>
            </a:r>
            <a:endParaRPr lang="en-US" b="1" dirty="0"/>
          </a:p>
        </p:txBody>
      </p:sp>
      <p:sp>
        <p:nvSpPr>
          <p:cNvPr id="3" name="Title 2">
            <a:extLst>
              <a:ext uri="{FF2B5EF4-FFF2-40B4-BE49-F238E27FC236}">
                <a16:creationId xmlns="" xmlns:a16="http://schemas.microsoft.com/office/drawing/2014/main" id="{CCDA6616-E30D-004B-BB00-D03FA25496B3}"/>
              </a:ext>
            </a:extLst>
          </p:cNvPr>
          <p:cNvSpPr>
            <a:spLocks noGrp="1"/>
          </p:cNvSpPr>
          <p:nvPr>
            <p:ph type="title"/>
          </p:nvPr>
        </p:nvSpPr>
        <p:spPr/>
        <p:txBody>
          <a:bodyPr/>
          <a:lstStyle/>
          <a:p>
            <a:r>
              <a:rPr lang="en-US" dirty="0"/>
              <a:t>Selective Repeat – A Bound on Window Size</a:t>
            </a:r>
          </a:p>
        </p:txBody>
      </p:sp>
      <p:sp>
        <p:nvSpPr>
          <p:cNvPr id="4" name="TextBox 3"/>
          <p:cNvSpPr txBox="1"/>
          <p:nvPr/>
        </p:nvSpPr>
        <p:spPr>
          <a:xfrm>
            <a:off x="16993" y="4088829"/>
            <a:ext cx="12175008" cy="2031325"/>
          </a:xfrm>
          <a:prstGeom prst="rect">
            <a:avLst/>
          </a:prstGeom>
          <a:noFill/>
        </p:spPr>
        <p:txBody>
          <a:bodyPr wrap="square" rtlCol="0">
            <a:spAutoFit/>
          </a:bodyPr>
          <a:lstStyle/>
          <a:p>
            <a:r>
              <a:rPr lang="en-US" dirty="0" smtClean="0"/>
              <a:t>In Case all the ACKs get lost, the Sender Side will undergo a TIMEOUT and will resend all the OUTSTANDING Frames again. However the Receiver will need to discard them as it has already received these packets. Now Since Out-of-Order packets are allowed in Selective Repeat we need to make sure that In such a Case when the Whole Batch of Frames is being resent, the </a:t>
            </a:r>
            <a:r>
              <a:rPr lang="en-US" dirty="0" err="1" smtClean="0"/>
              <a:t>SequenceNumber</a:t>
            </a:r>
            <a:r>
              <a:rPr lang="en-US" dirty="0" smtClean="0"/>
              <a:t> of NONE of them should be in the Receiving Window of the Receiver. </a:t>
            </a:r>
          </a:p>
          <a:p>
            <a:endParaRPr lang="en-US" dirty="0"/>
          </a:p>
          <a:p>
            <a:r>
              <a:rPr lang="en-US" dirty="0" smtClean="0"/>
              <a:t>As after a Batch has been sent, the receiving side window shifts by W places. So there basically should not be any repeated SeqNum in this whole span of W + W. This means </a:t>
            </a:r>
            <a:r>
              <a:rPr lang="en-US" b="1" dirty="0" smtClean="0"/>
              <a:t>that 2*W &lt;= (Number of SeqNum = MAX_SEQ+1)	 =&gt; W = 1&lt;&lt;(N-1) </a:t>
            </a:r>
          </a:p>
        </p:txBody>
      </p:sp>
    </p:spTree>
    <p:extLst>
      <p:ext uri="{BB962C8B-B14F-4D97-AF65-F5344CB8AC3E}">
        <p14:creationId xmlns:p14="http://schemas.microsoft.com/office/powerpoint/2010/main" val="3308708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9A2FC1C6-55A3-E547-B77F-4ED9D2E53CB4}"/>
              </a:ext>
            </a:extLst>
          </p:cNvPr>
          <p:cNvSpPr>
            <a:spLocks noGrp="1"/>
          </p:cNvSpPr>
          <p:nvPr>
            <p:ph idx="1"/>
          </p:nvPr>
        </p:nvSpPr>
        <p:spPr>
          <a:xfrm>
            <a:off x="16992" y="901741"/>
            <a:ext cx="11552663" cy="628746"/>
          </a:xfrm>
        </p:spPr>
        <p:txBody>
          <a:bodyPr/>
          <a:lstStyle/>
          <a:p>
            <a:r>
              <a:rPr lang="en-US" b="1" dirty="0"/>
              <a:t>Let MAX_SEQ = 3, Window Size = 3 [(MAX_SEQ+1)/2+1]</a:t>
            </a:r>
          </a:p>
          <a:p>
            <a:endParaRPr lang="en-US" b="1" dirty="0"/>
          </a:p>
        </p:txBody>
      </p:sp>
      <p:sp>
        <p:nvSpPr>
          <p:cNvPr id="3" name="Title 2">
            <a:extLst>
              <a:ext uri="{FF2B5EF4-FFF2-40B4-BE49-F238E27FC236}">
                <a16:creationId xmlns="" xmlns:a16="http://schemas.microsoft.com/office/drawing/2014/main" id="{CCDA6616-E30D-004B-BB00-D03FA25496B3}"/>
              </a:ext>
            </a:extLst>
          </p:cNvPr>
          <p:cNvSpPr>
            <a:spLocks noGrp="1"/>
          </p:cNvSpPr>
          <p:nvPr>
            <p:ph type="title"/>
          </p:nvPr>
        </p:nvSpPr>
        <p:spPr/>
        <p:txBody>
          <a:bodyPr/>
          <a:lstStyle/>
          <a:p>
            <a:r>
              <a:rPr lang="en-US" dirty="0"/>
              <a:t>Selective Repeat – A Bound on Window Size</a:t>
            </a:r>
          </a:p>
        </p:txBody>
      </p:sp>
      <p:grpSp>
        <p:nvGrpSpPr>
          <p:cNvPr id="5" name="Group 4"/>
          <p:cNvGrpSpPr/>
          <p:nvPr/>
        </p:nvGrpSpPr>
        <p:grpSpPr>
          <a:xfrm>
            <a:off x="140658" y="1452586"/>
            <a:ext cx="11920216" cy="3893137"/>
            <a:chOff x="-98498" y="2029374"/>
            <a:chExt cx="11920216" cy="3893137"/>
          </a:xfrm>
        </p:grpSpPr>
        <p:sp>
          <p:nvSpPr>
            <p:cNvPr id="119" name="TextBox 118">
              <a:extLst>
                <a:ext uri="{FF2B5EF4-FFF2-40B4-BE49-F238E27FC236}">
                  <a16:creationId xmlns="" xmlns:a16="http://schemas.microsoft.com/office/drawing/2014/main" id="{38A497C9-EF51-864B-8E1E-862EA7E1B980}"/>
                </a:ext>
              </a:extLst>
            </p:cNvPr>
            <p:cNvSpPr txBox="1"/>
            <p:nvPr/>
          </p:nvSpPr>
          <p:spPr>
            <a:xfrm>
              <a:off x="-98498" y="4491611"/>
              <a:ext cx="1433406" cy="523220"/>
            </a:xfrm>
            <a:prstGeom prst="rect">
              <a:avLst/>
            </a:prstGeom>
            <a:noFill/>
          </p:spPr>
          <p:txBody>
            <a:bodyPr wrap="none" rtlCol="0">
              <a:spAutoFit/>
            </a:bodyPr>
            <a:lstStyle/>
            <a:p>
              <a:r>
                <a:rPr lang="en-US" sz="2800" b="1" dirty="0">
                  <a:solidFill>
                    <a:srgbClr val="FF0000"/>
                  </a:solidFill>
                </a:rPr>
                <a:t>Timeout</a:t>
              </a:r>
            </a:p>
          </p:txBody>
        </p:sp>
        <p:grpSp>
          <p:nvGrpSpPr>
            <p:cNvPr id="4" name="Group 3"/>
            <p:cNvGrpSpPr/>
            <p:nvPr/>
          </p:nvGrpSpPr>
          <p:grpSpPr>
            <a:xfrm>
              <a:off x="1200436" y="2029374"/>
              <a:ext cx="10621282" cy="3893137"/>
              <a:chOff x="1200436" y="2029374"/>
              <a:chExt cx="10621282" cy="3893137"/>
            </a:xfrm>
          </p:grpSpPr>
          <p:sp>
            <p:nvSpPr>
              <p:cNvPr id="111" name="Rectangle 110">
                <a:extLst>
                  <a:ext uri="{FF2B5EF4-FFF2-40B4-BE49-F238E27FC236}">
                    <a16:creationId xmlns="" xmlns:a16="http://schemas.microsoft.com/office/drawing/2014/main" id="{703D29DF-97B1-5E48-BCD8-A6380F9B9922}"/>
                  </a:ext>
                </a:extLst>
              </p:cNvPr>
              <p:cNvSpPr/>
              <p:nvPr/>
            </p:nvSpPr>
            <p:spPr>
              <a:xfrm>
                <a:off x="8934376" y="3191174"/>
                <a:ext cx="145280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 xmlns:a16="http://schemas.microsoft.com/office/drawing/2014/main" id="{F4EDD0FF-5800-6848-863C-B76E465A060A}"/>
                  </a:ext>
                </a:extLst>
              </p:cNvPr>
              <p:cNvSpPr/>
              <p:nvPr/>
            </p:nvSpPr>
            <p:spPr>
              <a:xfrm>
                <a:off x="9425116" y="4144963"/>
                <a:ext cx="144014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 xmlns:a16="http://schemas.microsoft.com/office/drawing/2014/main" id="{F97B42B8-7942-4544-A5F2-45100E1F2AEE}"/>
                  </a:ext>
                </a:extLst>
              </p:cNvPr>
              <p:cNvSpPr/>
              <p:nvPr/>
            </p:nvSpPr>
            <p:spPr>
              <a:xfrm>
                <a:off x="9903208" y="5077089"/>
                <a:ext cx="144938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 xmlns:a16="http://schemas.microsoft.com/office/drawing/2014/main" id="{DBC7CE3F-C4D5-BE48-BA95-16D2DE7115DF}"/>
                  </a:ext>
                </a:extLst>
              </p:cNvPr>
              <p:cNvSpPr/>
              <p:nvPr/>
            </p:nvSpPr>
            <p:spPr>
              <a:xfrm>
                <a:off x="8422189" y="2261413"/>
                <a:ext cx="146502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 xmlns:a16="http://schemas.microsoft.com/office/drawing/2014/main" id="{F5751201-A350-CA4E-AD56-302EB3F6992E}"/>
                  </a:ext>
                </a:extLst>
              </p:cNvPr>
              <p:cNvSpPr/>
              <p:nvPr/>
            </p:nvSpPr>
            <p:spPr>
              <a:xfrm>
                <a:off x="1223898" y="3039207"/>
                <a:ext cx="146711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 xmlns:a16="http://schemas.microsoft.com/office/drawing/2014/main" id="{15A8F438-57F0-C74A-813D-8F08861CB6E3}"/>
                  </a:ext>
                </a:extLst>
              </p:cNvPr>
              <p:cNvSpPr/>
              <p:nvPr/>
            </p:nvSpPr>
            <p:spPr>
              <a:xfrm>
                <a:off x="1200436" y="3978946"/>
                <a:ext cx="1462907"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 xmlns:a16="http://schemas.microsoft.com/office/drawing/2014/main" id="{122C85C7-C457-DA42-A640-D9B1067BCFE7}"/>
                  </a:ext>
                </a:extLst>
              </p:cNvPr>
              <p:cNvSpPr/>
              <p:nvPr/>
            </p:nvSpPr>
            <p:spPr>
              <a:xfrm>
                <a:off x="1214111" y="4921645"/>
                <a:ext cx="1467949"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 xmlns:a16="http://schemas.microsoft.com/office/drawing/2014/main" id="{52EC206C-8336-CA4D-88C2-DB5EFCB59D19}"/>
                  </a:ext>
                </a:extLst>
              </p:cNvPr>
              <p:cNvSpPr/>
              <p:nvPr/>
            </p:nvSpPr>
            <p:spPr>
              <a:xfrm>
                <a:off x="1233287" y="2172052"/>
                <a:ext cx="1457721"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 xmlns:a16="http://schemas.microsoft.com/office/drawing/2014/main" id="{AE2C8309-B7DF-674F-A210-9EC9B9E7C51E}"/>
                  </a:ext>
                </a:extLst>
              </p:cNvPr>
              <p:cNvCxnSpPr>
                <a:cxnSpLocks/>
              </p:cNvCxnSpPr>
              <p:nvPr/>
            </p:nvCxnSpPr>
            <p:spPr>
              <a:xfrm>
                <a:off x="3970751" y="2197104"/>
                <a:ext cx="0" cy="372540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 xmlns:a16="http://schemas.microsoft.com/office/drawing/2014/main" id="{52C3ACCB-AF8A-FC4B-86A1-F53F507836FF}"/>
                  </a:ext>
                </a:extLst>
              </p:cNvPr>
              <p:cNvCxnSpPr>
                <a:cxnSpLocks/>
              </p:cNvCxnSpPr>
              <p:nvPr/>
            </p:nvCxnSpPr>
            <p:spPr>
              <a:xfrm>
                <a:off x="8131480" y="2043830"/>
                <a:ext cx="0" cy="38786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3" name="Group 32">
                <a:extLst>
                  <a:ext uri="{FF2B5EF4-FFF2-40B4-BE49-F238E27FC236}">
                    <a16:creationId xmlns="" xmlns:a16="http://schemas.microsoft.com/office/drawing/2014/main" id="{D5937301-E410-0140-8AF5-C8D4165BF24A}"/>
                  </a:ext>
                </a:extLst>
              </p:cNvPr>
              <p:cNvGrpSpPr/>
              <p:nvPr/>
            </p:nvGrpSpPr>
            <p:grpSpPr>
              <a:xfrm>
                <a:off x="1233287" y="5026483"/>
                <a:ext cx="2382036" cy="402921"/>
                <a:chOff x="2505205" y="2016690"/>
                <a:chExt cx="2382036" cy="402921"/>
              </a:xfrm>
            </p:grpSpPr>
            <p:sp>
              <p:nvSpPr>
                <p:cNvPr id="34" name="Rectangle 33">
                  <a:extLst>
                    <a:ext uri="{FF2B5EF4-FFF2-40B4-BE49-F238E27FC236}">
                      <a16:creationId xmlns="" xmlns:a16="http://schemas.microsoft.com/office/drawing/2014/main" id="{AED06B2A-F536-4644-82EC-1481FF38635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35" name="Rectangle 34">
                  <a:extLst>
                    <a:ext uri="{FF2B5EF4-FFF2-40B4-BE49-F238E27FC236}">
                      <a16:creationId xmlns="" xmlns:a16="http://schemas.microsoft.com/office/drawing/2014/main" id="{471AFD18-1F33-294C-9AE0-11BEBFBDE8A6}"/>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6" name="Rectangle 35">
                  <a:extLst>
                    <a:ext uri="{FF2B5EF4-FFF2-40B4-BE49-F238E27FC236}">
                      <a16:creationId xmlns="" xmlns:a16="http://schemas.microsoft.com/office/drawing/2014/main" id="{D4FF770C-EFBB-B748-962E-8D18AB17D851}"/>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37" name="Rectangle 36">
                  <a:extLst>
                    <a:ext uri="{FF2B5EF4-FFF2-40B4-BE49-F238E27FC236}">
                      <a16:creationId xmlns="" xmlns:a16="http://schemas.microsoft.com/office/drawing/2014/main" id="{541CA433-A5BB-B148-98C8-C42D6352C075}"/>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38" name="Rectangle 37">
                  <a:extLst>
                    <a:ext uri="{FF2B5EF4-FFF2-40B4-BE49-F238E27FC236}">
                      <a16:creationId xmlns="" xmlns:a16="http://schemas.microsoft.com/office/drawing/2014/main" id="{B86A2037-0AD2-CE4A-A6F3-568AD6849B53}"/>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 xmlns:a16="http://schemas.microsoft.com/office/drawing/2014/main" id="{66D47B46-4AF9-8344-93DC-58A1742E36C3}"/>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6" name="Group 65">
                <a:extLst>
                  <a:ext uri="{FF2B5EF4-FFF2-40B4-BE49-F238E27FC236}">
                    <a16:creationId xmlns="" xmlns:a16="http://schemas.microsoft.com/office/drawing/2014/main" id="{FE43EFD9-D95D-2A44-9F8A-58A1B3AA53ED}"/>
                  </a:ext>
                </a:extLst>
              </p:cNvPr>
              <p:cNvGrpSpPr/>
              <p:nvPr/>
            </p:nvGrpSpPr>
            <p:grpSpPr>
              <a:xfrm>
                <a:off x="8471924" y="5200803"/>
                <a:ext cx="2382036" cy="402921"/>
                <a:chOff x="2505205" y="2016690"/>
                <a:chExt cx="2382036" cy="402921"/>
              </a:xfrm>
            </p:grpSpPr>
            <p:sp>
              <p:nvSpPr>
                <p:cNvPr id="67" name="Rectangle 66">
                  <a:extLst>
                    <a:ext uri="{FF2B5EF4-FFF2-40B4-BE49-F238E27FC236}">
                      <a16:creationId xmlns="" xmlns:a16="http://schemas.microsoft.com/office/drawing/2014/main" id="{513BCA6F-1B08-FD4C-BFBA-161B0536E225}"/>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8" name="Rectangle 67">
                  <a:extLst>
                    <a:ext uri="{FF2B5EF4-FFF2-40B4-BE49-F238E27FC236}">
                      <a16:creationId xmlns="" xmlns:a16="http://schemas.microsoft.com/office/drawing/2014/main" id="{B7B3CA2F-2533-874C-A7EE-CF1AE31D17C4}"/>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9" name="Rectangle 68">
                  <a:extLst>
                    <a:ext uri="{FF2B5EF4-FFF2-40B4-BE49-F238E27FC236}">
                      <a16:creationId xmlns="" xmlns:a16="http://schemas.microsoft.com/office/drawing/2014/main" id="{D628A526-73C0-DA43-8F7B-B8153ECBCD6E}"/>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0" name="Rectangle 69">
                  <a:extLst>
                    <a:ext uri="{FF2B5EF4-FFF2-40B4-BE49-F238E27FC236}">
                      <a16:creationId xmlns="" xmlns:a16="http://schemas.microsoft.com/office/drawing/2014/main" id="{FAE884BF-42E2-454F-9B79-D59C6E212C92}"/>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1" name="Rectangle 70">
                  <a:extLst>
                    <a:ext uri="{FF2B5EF4-FFF2-40B4-BE49-F238E27FC236}">
                      <a16:creationId xmlns="" xmlns:a16="http://schemas.microsoft.com/office/drawing/2014/main" id="{FD50782F-F2B4-7448-8594-1233A130A758}"/>
                    </a:ext>
                  </a:extLst>
                </p:cNvPr>
                <p:cNvSpPr/>
                <p:nvPr/>
              </p:nvSpPr>
              <p:spPr>
                <a:xfrm>
                  <a:off x="4411251" y="2016690"/>
                  <a:ext cx="475990" cy="400833"/>
                </a:xfrm>
                <a:prstGeom prst="rect">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 xmlns:a16="http://schemas.microsoft.com/office/drawing/2014/main" id="{49ED4E31-721B-0647-B8D0-464A99EF529C}"/>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 xmlns:a16="http://schemas.microsoft.com/office/drawing/2014/main" id="{6C71B70F-277B-C445-8F84-4FABECE83231}"/>
                  </a:ext>
                </a:extLst>
              </p:cNvPr>
              <p:cNvCxnSpPr>
                <a:cxnSpLocks/>
              </p:cNvCxnSpPr>
              <p:nvPr/>
            </p:nvCxnSpPr>
            <p:spPr>
              <a:xfrm>
                <a:off x="3977612" y="523573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 xmlns:a16="http://schemas.microsoft.com/office/drawing/2014/main" id="{840543CA-8F53-3E46-A431-BBC0B7D63FA4}"/>
                  </a:ext>
                </a:extLst>
              </p:cNvPr>
              <p:cNvCxnSpPr/>
              <p:nvPr/>
            </p:nvCxnSpPr>
            <p:spPr>
              <a:xfrm flipH="1">
                <a:off x="6301999" y="4728214"/>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a:extLst>
                  <a:ext uri="{FF2B5EF4-FFF2-40B4-BE49-F238E27FC236}">
                    <a16:creationId xmlns="" xmlns:a16="http://schemas.microsoft.com/office/drawing/2014/main" id="{F753C726-2B64-284F-8CA7-E45663261CC2}"/>
                  </a:ext>
                </a:extLst>
              </p:cNvPr>
              <p:cNvSpPr/>
              <p:nvPr/>
            </p:nvSpPr>
            <p:spPr>
              <a:xfrm>
                <a:off x="5936294" y="4758215"/>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6" name="Rectangle 115">
                <a:extLst>
                  <a:ext uri="{FF2B5EF4-FFF2-40B4-BE49-F238E27FC236}">
                    <a16:creationId xmlns="" xmlns:a16="http://schemas.microsoft.com/office/drawing/2014/main" id="{F6988E6C-0338-EB42-8C22-D6184ACFEAF9}"/>
                  </a:ext>
                </a:extLst>
              </p:cNvPr>
              <p:cNvSpPr/>
              <p:nvPr/>
            </p:nvSpPr>
            <p:spPr>
              <a:xfrm>
                <a:off x="5433018" y="4013741"/>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8" name="Rectangle 117">
                <a:extLst>
                  <a:ext uri="{FF2B5EF4-FFF2-40B4-BE49-F238E27FC236}">
                    <a16:creationId xmlns="" xmlns:a16="http://schemas.microsoft.com/office/drawing/2014/main" id="{2245CB6B-E1D3-4F40-84C8-896923FEFEBD}"/>
                  </a:ext>
                </a:extLst>
              </p:cNvPr>
              <p:cNvSpPr/>
              <p:nvPr/>
            </p:nvSpPr>
            <p:spPr>
              <a:xfrm>
                <a:off x="5394015" y="4837829"/>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5" name="Rectangle 114">
                <a:extLst>
                  <a:ext uri="{FF2B5EF4-FFF2-40B4-BE49-F238E27FC236}">
                    <a16:creationId xmlns="" xmlns:a16="http://schemas.microsoft.com/office/drawing/2014/main" id="{4D7B13F2-6871-3347-861E-45B909CEF3B5}"/>
                  </a:ext>
                </a:extLst>
              </p:cNvPr>
              <p:cNvSpPr/>
              <p:nvPr/>
            </p:nvSpPr>
            <p:spPr>
              <a:xfrm>
                <a:off x="10789391" y="237314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0" name="Rectangle 119">
                <a:extLst>
                  <a:ext uri="{FF2B5EF4-FFF2-40B4-BE49-F238E27FC236}">
                    <a16:creationId xmlns="" xmlns:a16="http://schemas.microsoft.com/office/drawing/2014/main" id="{343203CD-CF14-E24A-A446-D2D0D984C7A5}"/>
                  </a:ext>
                </a:extLst>
              </p:cNvPr>
              <p:cNvSpPr/>
              <p:nvPr/>
            </p:nvSpPr>
            <p:spPr>
              <a:xfrm>
                <a:off x="11265381" y="2371054"/>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1" name="Rectangle 120">
                <a:extLst>
                  <a:ext uri="{FF2B5EF4-FFF2-40B4-BE49-F238E27FC236}">
                    <a16:creationId xmlns="" xmlns:a16="http://schemas.microsoft.com/office/drawing/2014/main" id="{6140FBC2-D03A-254A-9164-85704B1C46D1}"/>
                  </a:ext>
                </a:extLst>
              </p:cNvPr>
              <p:cNvSpPr/>
              <p:nvPr/>
            </p:nvSpPr>
            <p:spPr>
              <a:xfrm>
                <a:off x="10865256" y="332115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2" name="Rectangle 121">
                <a:extLst>
                  <a:ext uri="{FF2B5EF4-FFF2-40B4-BE49-F238E27FC236}">
                    <a16:creationId xmlns="" xmlns:a16="http://schemas.microsoft.com/office/drawing/2014/main" id="{64539425-CAD5-DC49-8411-B9D687FAA41C}"/>
                  </a:ext>
                </a:extLst>
              </p:cNvPr>
              <p:cNvSpPr/>
              <p:nvPr/>
            </p:nvSpPr>
            <p:spPr>
              <a:xfrm>
                <a:off x="11341246" y="331906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3" name="Rectangle 122">
                <a:extLst>
                  <a:ext uri="{FF2B5EF4-FFF2-40B4-BE49-F238E27FC236}">
                    <a16:creationId xmlns="" xmlns:a16="http://schemas.microsoft.com/office/drawing/2014/main" id="{665D6635-8484-CC45-B9EC-B39298CA5FD1}"/>
                  </a:ext>
                </a:extLst>
              </p:cNvPr>
              <p:cNvSpPr/>
              <p:nvPr/>
            </p:nvSpPr>
            <p:spPr>
              <a:xfrm>
                <a:off x="10853959" y="426915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4" name="Rectangle 123">
                <a:extLst>
                  <a:ext uri="{FF2B5EF4-FFF2-40B4-BE49-F238E27FC236}">
                    <a16:creationId xmlns="" xmlns:a16="http://schemas.microsoft.com/office/drawing/2014/main" id="{13B89BBF-C806-8841-92F1-1026FE254F3E}"/>
                  </a:ext>
                </a:extLst>
              </p:cNvPr>
              <p:cNvSpPr/>
              <p:nvPr/>
            </p:nvSpPr>
            <p:spPr>
              <a:xfrm>
                <a:off x="11329949" y="426707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5" name="Rectangle 124">
                <a:extLst>
                  <a:ext uri="{FF2B5EF4-FFF2-40B4-BE49-F238E27FC236}">
                    <a16:creationId xmlns="" xmlns:a16="http://schemas.microsoft.com/office/drawing/2014/main" id="{D8D45CC1-77D4-A748-8BB8-5900B271923D}"/>
                  </a:ext>
                </a:extLst>
              </p:cNvPr>
              <p:cNvSpPr/>
              <p:nvPr/>
            </p:nvSpPr>
            <p:spPr>
              <a:xfrm>
                <a:off x="10869738" y="5198056"/>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6" name="Rectangle 125">
                <a:extLst>
                  <a:ext uri="{FF2B5EF4-FFF2-40B4-BE49-F238E27FC236}">
                    <a16:creationId xmlns="" xmlns:a16="http://schemas.microsoft.com/office/drawing/2014/main" id="{3DF986EB-8C2D-5844-97E8-2972ABDBE53D}"/>
                  </a:ext>
                </a:extLst>
              </p:cNvPr>
              <p:cNvSpPr/>
              <p:nvPr/>
            </p:nvSpPr>
            <p:spPr>
              <a:xfrm>
                <a:off x="11345728" y="519596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grpSp>
    </p:spTree>
    <p:extLst>
      <p:ext uri="{BB962C8B-B14F-4D97-AF65-F5344CB8AC3E}">
        <p14:creationId xmlns:p14="http://schemas.microsoft.com/office/powerpoint/2010/main" val="3981880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 xmlns:a16="http://schemas.microsoft.com/office/drawing/2014/main" id="{703D29DF-97B1-5E48-BCD8-A6380F9B9922}"/>
              </a:ext>
            </a:extLst>
          </p:cNvPr>
          <p:cNvSpPr/>
          <p:nvPr/>
        </p:nvSpPr>
        <p:spPr>
          <a:xfrm>
            <a:off x="8934376" y="3191174"/>
            <a:ext cx="99041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 xmlns:a16="http://schemas.microsoft.com/office/drawing/2014/main" id="{F4EDD0FF-5800-6848-863C-B76E465A060A}"/>
              </a:ext>
            </a:extLst>
          </p:cNvPr>
          <p:cNvSpPr/>
          <p:nvPr/>
        </p:nvSpPr>
        <p:spPr>
          <a:xfrm>
            <a:off x="9425116" y="4144963"/>
            <a:ext cx="96329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 xmlns:a16="http://schemas.microsoft.com/office/drawing/2014/main" id="{DBC7CE3F-C4D5-BE48-BA95-16D2DE7115DF}"/>
              </a:ext>
            </a:extLst>
          </p:cNvPr>
          <p:cNvSpPr/>
          <p:nvPr/>
        </p:nvSpPr>
        <p:spPr>
          <a:xfrm>
            <a:off x="8422189" y="2261413"/>
            <a:ext cx="1002928"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 xmlns:a16="http://schemas.microsoft.com/office/drawing/2014/main" id="{F5751201-A350-CA4E-AD56-302EB3F6992E}"/>
              </a:ext>
            </a:extLst>
          </p:cNvPr>
          <p:cNvSpPr/>
          <p:nvPr/>
        </p:nvSpPr>
        <p:spPr>
          <a:xfrm>
            <a:off x="1223898" y="3039207"/>
            <a:ext cx="98313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 xmlns:a16="http://schemas.microsoft.com/office/drawing/2014/main" id="{15A8F438-57F0-C74A-813D-8F08861CB6E3}"/>
              </a:ext>
            </a:extLst>
          </p:cNvPr>
          <p:cNvSpPr/>
          <p:nvPr/>
        </p:nvSpPr>
        <p:spPr>
          <a:xfrm>
            <a:off x="1200436" y="3991472"/>
            <a:ext cx="970065"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 xmlns:a16="http://schemas.microsoft.com/office/drawing/2014/main" id="{52EC206C-8336-CA4D-88C2-DB5EFCB59D19}"/>
              </a:ext>
            </a:extLst>
          </p:cNvPr>
          <p:cNvSpPr/>
          <p:nvPr/>
        </p:nvSpPr>
        <p:spPr>
          <a:xfrm>
            <a:off x="1233287" y="2172052"/>
            <a:ext cx="973745"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 xmlns:a16="http://schemas.microsoft.com/office/drawing/2014/main" id="{9A2FC1C6-55A3-E547-B77F-4ED9D2E53CB4}"/>
              </a:ext>
            </a:extLst>
          </p:cNvPr>
          <p:cNvSpPr>
            <a:spLocks noGrp="1"/>
          </p:cNvSpPr>
          <p:nvPr>
            <p:ph idx="1"/>
          </p:nvPr>
        </p:nvSpPr>
        <p:spPr>
          <a:xfrm>
            <a:off x="356839" y="1137424"/>
            <a:ext cx="11552663" cy="628746"/>
          </a:xfrm>
        </p:spPr>
        <p:txBody>
          <a:bodyPr/>
          <a:lstStyle/>
          <a:p>
            <a:r>
              <a:rPr lang="en-US" b="1" dirty="0"/>
              <a:t>Let MAX_SEQ = 3, Window Size = 2</a:t>
            </a:r>
          </a:p>
          <a:p>
            <a:endParaRPr lang="en-US" b="1" dirty="0"/>
          </a:p>
        </p:txBody>
      </p:sp>
      <p:sp>
        <p:nvSpPr>
          <p:cNvPr id="3" name="Title 2">
            <a:extLst>
              <a:ext uri="{FF2B5EF4-FFF2-40B4-BE49-F238E27FC236}">
                <a16:creationId xmlns="" xmlns:a16="http://schemas.microsoft.com/office/drawing/2014/main" id="{CCDA6616-E30D-004B-BB00-D03FA25496B3}"/>
              </a:ext>
            </a:extLst>
          </p:cNvPr>
          <p:cNvSpPr>
            <a:spLocks noGrp="1"/>
          </p:cNvSpPr>
          <p:nvPr>
            <p:ph type="title"/>
          </p:nvPr>
        </p:nvSpPr>
        <p:spPr/>
        <p:txBody>
          <a:bodyPr/>
          <a:lstStyle/>
          <a:p>
            <a:r>
              <a:rPr lang="en-US" dirty="0"/>
              <a:t>Selective Repeat – A Bound on Window Size</a:t>
            </a:r>
          </a:p>
        </p:txBody>
      </p:sp>
      <p:cxnSp>
        <p:nvCxnSpPr>
          <p:cNvPr id="11" name="Straight Arrow Connector 10">
            <a:extLst>
              <a:ext uri="{FF2B5EF4-FFF2-40B4-BE49-F238E27FC236}">
                <a16:creationId xmlns="" xmlns:a16="http://schemas.microsoft.com/office/drawing/2014/main" id="{AE2C8309-B7DF-674F-A210-9EC9B9E7C51E}"/>
              </a:ext>
            </a:extLst>
          </p:cNvPr>
          <p:cNvCxnSpPr>
            <a:cxnSpLocks/>
          </p:cNvCxnSpPr>
          <p:nvPr/>
        </p:nvCxnSpPr>
        <p:spPr>
          <a:xfrm>
            <a:off x="3970751" y="2197104"/>
            <a:ext cx="0" cy="356486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 xmlns:a16="http://schemas.microsoft.com/office/drawing/2014/main" id="{52C3ACCB-AF8A-FC4B-86A1-F53F507836FF}"/>
              </a:ext>
            </a:extLst>
          </p:cNvPr>
          <p:cNvCxnSpPr>
            <a:cxnSpLocks/>
          </p:cNvCxnSpPr>
          <p:nvPr/>
        </p:nvCxnSpPr>
        <p:spPr>
          <a:xfrm>
            <a:off x="8131480" y="2043830"/>
            <a:ext cx="0" cy="37181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 xmlns:a16="http://schemas.microsoft.com/office/drawing/2014/main" id="{66D47B46-4AF9-8344-93DC-58A1742E36C3}"/>
                </a:ext>
              </a:extLst>
            </p:cNvPr>
            <p:cNvSpPr/>
            <p:nvPr/>
          </p:nvSpPr>
          <p:spPr>
            <a:xfrm>
              <a:off x="3459271" y="2016690"/>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 xmlns:a16="http://schemas.microsoft.com/office/drawing/2014/main" id="{49ED4E31-721B-0647-B8D0-464A99EF529C}"/>
                </a:ext>
              </a:extLst>
            </p:cNvPr>
            <p:cNvSpPr/>
            <p:nvPr/>
          </p:nvSpPr>
          <p:spPr>
            <a:xfrm>
              <a:off x="3459271" y="2016690"/>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 xmlns:a16="http://schemas.microsoft.com/office/drawing/2014/main" id="{D0BB648D-987D-AA46-9C5D-0BF3A70375BE}"/>
              </a:ext>
            </a:extLst>
          </p:cNvPr>
          <p:cNvSpPr/>
          <p:nvPr/>
        </p:nvSpPr>
        <p:spPr>
          <a:xfrm>
            <a:off x="4412308" y="2261413"/>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 xmlns:a16="http://schemas.microsoft.com/office/drawing/2014/main" id="{567E118C-B6F8-3C43-A32D-E7D63C6F9596}"/>
              </a:ext>
            </a:extLst>
          </p:cNvPr>
          <p:cNvSpPr/>
          <p:nvPr/>
        </p:nvSpPr>
        <p:spPr>
          <a:xfrm>
            <a:off x="4412308" y="3255867"/>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8" name="Rectangle 117">
            <a:extLst>
              <a:ext uri="{FF2B5EF4-FFF2-40B4-BE49-F238E27FC236}">
                <a16:creationId xmlns="" xmlns:a16="http://schemas.microsoft.com/office/drawing/2014/main" id="{2245CB6B-E1D3-4F40-84C8-896923FEFEBD}"/>
              </a:ext>
            </a:extLst>
          </p:cNvPr>
          <p:cNvSpPr/>
          <p:nvPr/>
        </p:nvSpPr>
        <p:spPr>
          <a:xfrm>
            <a:off x="4412308" y="4144963"/>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 xmlns:a16="http://schemas.microsoft.com/office/drawing/2014/main" id="{38A497C9-EF51-864B-8E1E-862EA7E1B980}"/>
              </a:ext>
            </a:extLst>
          </p:cNvPr>
          <p:cNvSpPr txBox="1"/>
          <p:nvPr/>
        </p:nvSpPr>
        <p:spPr>
          <a:xfrm>
            <a:off x="-52321" y="3552356"/>
            <a:ext cx="1433406" cy="523220"/>
          </a:xfrm>
          <a:prstGeom prst="rect">
            <a:avLst/>
          </a:prstGeom>
          <a:noFill/>
        </p:spPr>
        <p:txBody>
          <a:bodyPr wrap="none" rtlCol="0">
            <a:spAutoFit/>
          </a:bodyPr>
          <a:lstStyle/>
          <a:p>
            <a:r>
              <a:rPr lang="en-US" sz="2800" b="1" dirty="0">
                <a:solidFill>
                  <a:srgbClr val="FF0000"/>
                </a:solidFill>
              </a:rPr>
              <a:t>Timeout</a:t>
            </a:r>
          </a:p>
        </p:txBody>
      </p:sp>
      <p:sp>
        <p:nvSpPr>
          <p:cNvPr id="115" name="Rectangle 114">
            <a:extLst>
              <a:ext uri="{FF2B5EF4-FFF2-40B4-BE49-F238E27FC236}">
                <a16:creationId xmlns="" xmlns:a16="http://schemas.microsoft.com/office/drawing/2014/main" id="{4D7B13F2-6871-3347-861E-45B909CEF3B5}"/>
              </a:ext>
            </a:extLst>
          </p:cNvPr>
          <p:cNvSpPr/>
          <p:nvPr/>
        </p:nvSpPr>
        <p:spPr>
          <a:xfrm>
            <a:off x="10789391" y="237314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0" name="Rectangle 119">
            <a:extLst>
              <a:ext uri="{FF2B5EF4-FFF2-40B4-BE49-F238E27FC236}">
                <a16:creationId xmlns="" xmlns:a16="http://schemas.microsoft.com/office/drawing/2014/main" id="{343203CD-CF14-E24A-A446-D2D0D984C7A5}"/>
              </a:ext>
            </a:extLst>
          </p:cNvPr>
          <p:cNvSpPr/>
          <p:nvPr/>
        </p:nvSpPr>
        <p:spPr>
          <a:xfrm>
            <a:off x="11265381" y="2371054"/>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1" name="Rectangle 120">
            <a:extLst>
              <a:ext uri="{FF2B5EF4-FFF2-40B4-BE49-F238E27FC236}">
                <a16:creationId xmlns="" xmlns:a16="http://schemas.microsoft.com/office/drawing/2014/main" id="{6140FBC2-D03A-254A-9164-85704B1C46D1}"/>
              </a:ext>
            </a:extLst>
          </p:cNvPr>
          <p:cNvSpPr/>
          <p:nvPr/>
        </p:nvSpPr>
        <p:spPr>
          <a:xfrm>
            <a:off x="10865256" y="332115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2" name="Rectangle 121">
            <a:extLst>
              <a:ext uri="{FF2B5EF4-FFF2-40B4-BE49-F238E27FC236}">
                <a16:creationId xmlns="" xmlns:a16="http://schemas.microsoft.com/office/drawing/2014/main" id="{64539425-CAD5-DC49-8411-B9D687FAA41C}"/>
              </a:ext>
            </a:extLst>
          </p:cNvPr>
          <p:cNvSpPr/>
          <p:nvPr/>
        </p:nvSpPr>
        <p:spPr>
          <a:xfrm>
            <a:off x="11341246" y="331906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3" name="Rectangle 122">
            <a:extLst>
              <a:ext uri="{FF2B5EF4-FFF2-40B4-BE49-F238E27FC236}">
                <a16:creationId xmlns="" xmlns:a16="http://schemas.microsoft.com/office/drawing/2014/main" id="{665D6635-8484-CC45-B9EC-B39298CA5FD1}"/>
              </a:ext>
            </a:extLst>
          </p:cNvPr>
          <p:cNvSpPr/>
          <p:nvPr/>
        </p:nvSpPr>
        <p:spPr>
          <a:xfrm>
            <a:off x="10828907" y="425663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4" name="Rectangle 123">
            <a:extLst>
              <a:ext uri="{FF2B5EF4-FFF2-40B4-BE49-F238E27FC236}">
                <a16:creationId xmlns="" xmlns:a16="http://schemas.microsoft.com/office/drawing/2014/main" id="{13B89BBF-C806-8841-92F1-1026FE254F3E}"/>
              </a:ext>
            </a:extLst>
          </p:cNvPr>
          <p:cNvSpPr/>
          <p:nvPr/>
        </p:nvSpPr>
        <p:spPr>
          <a:xfrm>
            <a:off x="11304897" y="4254544"/>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87" name="TextBox 86">
            <a:extLst>
              <a:ext uri="{FF2B5EF4-FFF2-40B4-BE49-F238E27FC236}">
                <a16:creationId xmlns="" xmlns:a16="http://schemas.microsoft.com/office/drawing/2014/main" id="{AB3ED5D9-F45E-8B4B-9308-E0FF9ECF9BF5}"/>
              </a:ext>
            </a:extLst>
          </p:cNvPr>
          <p:cNvSpPr txBox="1"/>
          <p:nvPr/>
        </p:nvSpPr>
        <p:spPr>
          <a:xfrm>
            <a:off x="5285985" y="5862180"/>
            <a:ext cx="6623518" cy="523220"/>
          </a:xfrm>
          <a:prstGeom prst="rect">
            <a:avLst/>
          </a:prstGeom>
          <a:noFill/>
        </p:spPr>
        <p:txBody>
          <a:bodyPr wrap="square" rtlCol="0">
            <a:spAutoFit/>
          </a:bodyPr>
          <a:lstStyle/>
          <a:p>
            <a:r>
              <a:rPr lang="en-US" sz="2800" b="1" dirty="0">
                <a:solidFill>
                  <a:srgbClr val="002060"/>
                </a:solidFill>
              </a:rPr>
              <a:t>Discards the wrong frame correctly</a:t>
            </a:r>
          </a:p>
        </p:txBody>
      </p:sp>
      <p:grpSp>
        <p:nvGrpSpPr>
          <p:cNvPr id="5" name="Group 4"/>
          <p:cNvGrpSpPr/>
          <p:nvPr/>
        </p:nvGrpSpPr>
        <p:grpSpPr>
          <a:xfrm>
            <a:off x="6338170" y="2741380"/>
            <a:ext cx="1793310" cy="400833"/>
            <a:chOff x="6338170" y="2741380"/>
            <a:chExt cx="1793310" cy="400833"/>
          </a:xfrm>
        </p:grpSpPr>
        <p:cxnSp>
          <p:nvCxnSpPr>
            <p:cNvPr id="89" name="Straight Arrow Connector 88">
              <a:extLst>
                <a:ext uri="{FF2B5EF4-FFF2-40B4-BE49-F238E27FC236}">
                  <a16:creationId xmlns=""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 xmlns:a16="http://schemas.microsoft.com/office/drawing/2014/main" id="{D0BB648D-987D-AA46-9C5D-0BF3A70375BE}"/>
                </a:ext>
              </a:extLst>
            </p:cNvPr>
            <p:cNvSpPr/>
            <p:nvPr/>
          </p:nvSpPr>
          <p:spPr>
            <a:xfrm>
              <a:off x="6576388" y="274138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sp>
        <p:nvSpPr>
          <p:cNvPr id="78" name="5-Point Star 77">
            <a:extLst>
              <a:ext uri="{FF2B5EF4-FFF2-40B4-BE49-F238E27FC236}">
                <a16:creationId xmlns=""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338170" y="3787121"/>
            <a:ext cx="1793310" cy="449528"/>
            <a:chOff x="6338170" y="3787121"/>
            <a:chExt cx="1793310" cy="449528"/>
          </a:xfrm>
        </p:grpSpPr>
        <p:cxnSp>
          <p:nvCxnSpPr>
            <p:cNvPr id="71" name="Straight Arrow Connector 70">
              <a:extLst>
                <a:ext uri="{FF2B5EF4-FFF2-40B4-BE49-F238E27FC236}">
                  <a16:creationId xmlns=""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79" name="Rectangle 78">
              <a:extLst>
                <a:ext uri="{FF2B5EF4-FFF2-40B4-BE49-F238E27FC236}">
                  <a16:creationId xmlns="" xmlns:a16="http://schemas.microsoft.com/office/drawing/2014/main" id="{567E118C-B6F8-3C43-A32D-E7D63C6F9596}"/>
                </a:ext>
              </a:extLst>
            </p:cNvPr>
            <p:cNvSpPr/>
            <p:nvPr/>
          </p:nvSpPr>
          <p:spPr>
            <a:xfrm>
              <a:off x="6576388" y="3835816"/>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grpSp>
        <p:nvGrpSpPr>
          <p:cNvPr id="7" name="Group 6"/>
          <p:cNvGrpSpPr/>
          <p:nvPr/>
        </p:nvGrpSpPr>
        <p:grpSpPr>
          <a:xfrm>
            <a:off x="5983784" y="4770009"/>
            <a:ext cx="2117649" cy="400833"/>
            <a:chOff x="5983784" y="4770009"/>
            <a:chExt cx="2117649" cy="400833"/>
          </a:xfrm>
        </p:grpSpPr>
        <p:cxnSp>
          <p:nvCxnSpPr>
            <p:cNvPr id="80" name="Straight Arrow Connector 79">
              <a:extLst>
                <a:ext uri="{FF2B5EF4-FFF2-40B4-BE49-F238E27FC236}">
                  <a16:creationId xmlns="" xmlns:a16="http://schemas.microsoft.com/office/drawing/2014/main" id="{643215DE-5638-B141-96CE-8366526C12C0}"/>
                </a:ext>
              </a:extLst>
            </p:cNvPr>
            <p:cNvCxnSpPr/>
            <p:nvPr/>
          </p:nvCxnSpPr>
          <p:spPr>
            <a:xfrm flipH="1">
              <a:off x="5983784" y="4796880"/>
              <a:ext cx="2117649"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2" name="Rectangle 81">
              <a:extLst>
                <a:ext uri="{FF2B5EF4-FFF2-40B4-BE49-F238E27FC236}">
                  <a16:creationId xmlns="" xmlns:a16="http://schemas.microsoft.com/office/drawing/2014/main" id="{D0BB648D-987D-AA46-9C5D-0BF3A70375BE}"/>
                </a:ext>
              </a:extLst>
            </p:cNvPr>
            <p:cNvSpPr/>
            <p:nvPr/>
          </p:nvSpPr>
          <p:spPr>
            <a:xfrm>
              <a:off x="6546341" y="4770009"/>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spTree>
    <p:extLst>
      <p:ext uri="{BB962C8B-B14F-4D97-AF65-F5344CB8AC3E}">
        <p14:creationId xmlns:p14="http://schemas.microsoft.com/office/powerpoint/2010/main" val="2477473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Transport Layer Performances</a:t>
            </a:r>
            <a:endParaRPr lang="en-US" dirty="0"/>
          </a:p>
        </p:txBody>
      </p:sp>
      <p:sp>
        <p:nvSpPr>
          <p:cNvPr id="4" name="TextBox 3"/>
          <p:cNvSpPr txBox="1"/>
          <p:nvPr/>
        </p:nvSpPr>
        <p:spPr>
          <a:xfrm>
            <a:off x="1" y="859537"/>
            <a:ext cx="12192000" cy="5632311"/>
          </a:xfrm>
          <a:prstGeom prst="rect">
            <a:avLst/>
          </a:prstGeom>
          <a:noFill/>
        </p:spPr>
        <p:txBody>
          <a:bodyPr wrap="square" rtlCol="0">
            <a:spAutoFit/>
          </a:bodyPr>
          <a:lstStyle/>
          <a:p>
            <a:r>
              <a:rPr lang="en-US" sz="2400" dirty="0" smtClean="0"/>
              <a:t>Basically now we have a look into some features and factors which determine the kind of protocol  and  the  corresponding  parameters  that  we  use. </a:t>
            </a:r>
          </a:p>
          <a:p>
            <a:endParaRPr lang="en-US" sz="2400" dirty="0" smtClean="0"/>
          </a:p>
          <a:p>
            <a:r>
              <a:rPr lang="en-US" sz="2400" dirty="0" smtClean="0"/>
              <a:t>So there are certain properties and features of a particular communication channel which govern our choice of the protocol we follow, the algorithm we adopt and the parameters we use.</a:t>
            </a:r>
          </a:p>
          <a:p>
            <a:endParaRPr lang="en-US" sz="2400" dirty="0"/>
          </a:p>
          <a:p>
            <a:r>
              <a:rPr lang="en-US" sz="2400" dirty="0" smtClean="0"/>
              <a:t>An example is the </a:t>
            </a:r>
            <a:r>
              <a:rPr lang="en-US" sz="2400" b="1" dirty="0" smtClean="0"/>
              <a:t>Bandwidth Delay Product </a:t>
            </a:r>
            <a:r>
              <a:rPr lang="en-US" sz="2400" dirty="0" smtClean="0"/>
              <a:t>which loosely can be said to determine the Maximum Amount of Data  that can be send through the channel in one Round Trip Time unit</a:t>
            </a:r>
            <a:br>
              <a:rPr lang="en-US" sz="2400" dirty="0" smtClean="0"/>
            </a:br>
            <a:endParaRPr lang="en-US" sz="2400" dirty="0" smtClean="0"/>
          </a:p>
          <a:p>
            <a:r>
              <a:rPr lang="en-US" sz="2400" dirty="0" smtClean="0"/>
              <a:t>Another one being </a:t>
            </a:r>
            <a:r>
              <a:rPr lang="en-US" sz="2400" b="1" dirty="0" smtClean="0"/>
              <a:t>the implementation of the transport layer buffer </a:t>
            </a:r>
            <a:r>
              <a:rPr lang="en-US" sz="2400" dirty="0" smtClean="0"/>
              <a:t>that each application holds</a:t>
            </a:r>
            <a:br>
              <a:rPr lang="en-US" sz="2400" dirty="0" smtClean="0"/>
            </a:br>
            <a:r>
              <a:rPr lang="en-US" sz="2400" dirty="0" smtClean="0"/>
              <a:t>Fixed Size Chain Buffers, Variable Size, Circular Buffers  these choices determine the overheads and the optimality of utilization of memory in the systems </a:t>
            </a:r>
            <a:br>
              <a:rPr lang="en-US" sz="2400" dirty="0" smtClean="0"/>
            </a:br>
            <a:endParaRPr lang="en-US" sz="2400" dirty="0" smtClean="0"/>
          </a:p>
          <a:p>
            <a:r>
              <a:rPr lang="en-US" sz="2400" dirty="0" smtClean="0"/>
              <a:t>Our aim while choosing these features is the optimal utilization of the resources at our disposal with an effective tradeoff between overheads and performance. </a:t>
            </a:r>
            <a:endParaRPr lang="en-US" sz="2400" dirty="0"/>
          </a:p>
        </p:txBody>
      </p:sp>
    </p:spTree>
    <p:extLst>
      <p:ext uri="{BB962C8B-B14F-4D97-AF65-F5344CB8AC3E}">
        <p14:creationId xmlns:p14="http://schemas.microsoft.com/office/powerpoint/2010/main" val="1694216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68A0401-C695-CE40-A8F5-2467C5724455}"/>
              </a:ext>
            </a:extLst>
          </p:cNvPr>
          <p:cNvSpPr>
            <a:spLocks noGrp="1"/>
          </p:cNvSpPr>
          <p:nvPr>
            <p:ph idx="1"/>
          </p:nvPr>
        </p:nvSpPr>
        <p:spPr>
          <a:xfrm>
            <a:off x="0" y="871546"/>
            <a:ext cx="12191999" cy="5986454"/>
          </a:xfrm>
        </p:spPr>
        <p:txBody>
          <a:bodyPr/>
          <a:lstStyle/>
          <a:p>
            <a:r>
              <a:rPr lang="en-US" b="1" dirty="0"/>
              <a:t>Bandwidth Delay Product (BDP) = Link Bandwidth x Link Delay </a:t>
            </a:r>
            <a:r>
              <a:rPr lang="en-US" b="1" dirty="0" smtClean="0"/>
              <a:t/>
            </a:r>
            <a:br>
              <a:rPr lang="en-US" b="1" dirty="0" smtClean="0"/>
            </a:br>
            <a:r>
              <a:rPr lang="en-US" b="1" dirty="0" smtClean="0"/>
              <a:t>							</a:t>
            </a:r>
            <a:r>
              <a:rPr lang="en-US" dirty="0" smtClean="0"/>
              <a:t>– </a:t>
            </a:r>
            <a:r>
              <a:rPr lang="en-US" dirty="0"/>
              <a:t>an important metric for flow control </a:t>
            </a:r>
            <a:br>
              <a:rPr lang="en-US" dirty="0"/>
            </a:br>
            <a:r>
              <a:rPr lang="en-US" sz="1800" dirty="0" smtClean="0"/>
              <a:t>It helps us decide the Optimal Window Size we should choose so as to saturate the Link Utilization, and hence the number of bits  we should reserve for our Sequence Numbers. Also at times the information we get from this can be used to choose which Flow Control Algorithm we should use: STOP and WAIT , GO BACK N , Selective REPEAT</a:t>
            </a:r>
            <a:endParaRPr lang="en-US" b="1" dirty="0"/>
          </a:p>
          <a:p>
            <a:r>
              <a:rPr lang="en-US" dirty="0"/>
              <a:t>Consider Bandwidth = 50 Kbps, one way transit time (delay) = 250 </a:t>
            </a:r>
            <a:r>
              <a:rPr lang="en-US" dirty="0" err="1" smtClean="0"/>
              <a:t>ms</a:t>
            </a:r>
            <a:endParaRPr lang="en-US" dirty="0"/>
          </a:p>
          <a:p>
            <a:pPr lvl="1"/>
            <a:r>
              <a:rPr lang="en-US" dirty="0"/>
              <a:t>BDP 12.5 Kbit</a:t>
            </a:r>
          </a:p>
          <a:p>
            <a:pPr lvl="1"/>
            <a:r>
              <a:rPr lang="en-US" dirty="0"/>
              <a:t>Assume 1000 bit segment size; </a:t>
            </a:r>
            <a:r>
              <a:rPr lang="en-US" dirty="0" smtClean="0"/>
              <a:t>BD </a:t>
            </a:r>
            <a:r>
              <a:rPr lang="en-US" dirty="0"/>
              <a:t>= 12.5 </a:t>
            </a:r>
            <a:r>
              <a:rPr lang="en-US" dirty="0" smtClean="0"/>
              <a:t>segments </a:t>
            </a:r>
            <a:endParaRPr lang="en-US" dirty="0"/>
          </a:p>
          <a:p>
            <a:pPr lvl="1"/>
            <a:endParaRPr lang="en-US" dirty="0"/>
          </a:p>
          <a:p>
            <a:r>
              <a:rPr lang="en-US" dirty="0"/>
              <a:t>Consider the event of a segment transmission and the corresponding ACK reception – this takes a round trip time (RTT) – twice the one way latency. </a:t>
            </a:r>
            <a:r>
              <a:rPr lang="en-US" dirty="0" smtClean="0"/>
              <a:t/>
            </a:r>
            <a:br>
              <a:rPr lang="en-US" dirty="0" smtClean="0"/>
            </a:br>
            <a:r>
              <a:rPr lang="en-US" sz="1800" dirty="0" smtClean="0"/>
              <a:t>Here I guess we are ignoring a number of other factors like CONGESTION, other stray delays in the Network and we are considering that the propagation delay = end to end delay, so the RTT is considered to be equal to twice the latency.</a:t>
            </a:r>
            <a:r>
              <a:rPr lang="en-US" dirty="0" smtClean="0"/>
              <a:t/>
            </a:r>
            <a:br>
              <a:rPr lang="en-US" dirty="0" smtClean="0"/>
            </a:br>
            <a:endParaRPr lang="en-US" dirty="0"/>
          </a:p>
          <a:p>
            <a:r>
              <a:rPr lang="en-US" dirty="0" smtClean="0"/>
              <a:t>Max no. </a:t>
            </a:r>
            <a:r>
              <a:rPr lang="en-US" dirty="0"/>
              <a:t>of segments that can be outstanding during this duration = </a:t>
            </a:r>
            <a:r>
              <a:rPr lang="en-US" b="1" dirty="0" smtClean="0"/>
              <a:t>2 x BD</a:t>
            </a:r>
            <a:r>
              <a:rPr lang="en-US" dirty="0" smtClean="0"/>
              <a:t> </a:t>
            </a:r>
            <a:r>
              <a:rPr lang="en-US" dirty="0"/>
              <a:t>= </a:t>
            </a:r>
            <a:r>
              <a:rPr lang="en-US" dirty="0" smtClean="0"/>
              <a:t>25</a:t>
            </a:r>
            <a:endParaRPr lang="en-US" dirty="0"/>
          </a:p>
        </p:txBody>
      </p:sp>
      <p:sp>
        <p:nvSpPr>
          <p:cNvPr id="3" name="Title 2">
            <a:extLst>
              <a:ext uri="{FF2B5EF4-FFF2-40B4-BE49-F238E27FC236}">
                <a16:creationId xmlns="" xmlns:a16="http://schemas.microsoft.com/office/drawing/2014/main" id="{BA93F574-092A-D14E-AD9A-C09DDCAA6145}"/>
              </a:ext>
            </a:extLst>
          </p:cNvPr>
          <p:cNvSpPr>
            <a:spLocks noGrp="1"/>
          </p:cNvSpPr>
          <p:nvPr>
            <p:ph type="title"/>
          </p:nvPr>
        </p:nvSpPr>
        <p:spPr/>
        <p:txBody>
          <a:bodyPr>
            <a:normAutofit/>
          </a:bodyPr>
          <a:lstStyle/>
          <a:p>
            <a:r>
              <a:rPr lang="en-US" sz="4800" b="1" dirty="0"/>
              <a:t>Bandwidth Delay Product </a:t>
            </a:r>
            <a:r>
              <a:rPr lang="en-US" sz="1800" b="1" dirty="0" smtClean="0"/>
              <a:t>(see copy)</a:t>
            </a:r>
            <a:endParaRPr lang="en-US" sz="1800" b="1" dirty="0"/>
          </a:p>
        </p:txBody>
      </p:sp>
      <p:sp>
        <p:nvSpPr>
          <p:cNvPr id="4" name="TextBox 3"/>
          <p:cNvSpPr txBox="1"/>
          <p:nvPr/>
        </p:nvSpPr>
        <p:spPr>
          <a:xfrm>
            <a:off x="3488788" y="6372665"/>
            <a:ext cx="8703212" cy="369332"/>
          </a:xfrm>
          <a:prstGeom prst="rect">
            <a:avLst/>
          </a:prstGeom>
          <a:noFill/>
        </p:spPr>
        <p:txBody>
          <a:bodyPr wrap="square" rtlCol="0">
            <a:spAutoFit/>
          </a:bodyPr>
          <a:lstStyle/>
          <a:p>
            <a:r>
              <a:rPr lang="en-US" dirty="0" smtClean="0"/>
              <a:t>This can be thought of the number of segments in the two way pipe at any RTT duration</a:t>
            </a:r>
            <a:endParaRPr lang="en-US" dirty="0"/>
          </a:p>
        </p:txBody>
      </p:sp>
    </p:spTree>
    <p:extLst>
      <p:ext uri="{BB962C8B-B14F-4D97-AF65-F5344CB8AC3E}">
        <p14:creationId xmlns:p14="http://schemas.microsoft.com/office/powerpoint/2010/main" val="3450823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68A0401-C695-CE40-A8F5-2467C5724455}"/>
              </a:ext>
            </a:extLst>
          </p:cNvPr>
          <p:cNvSpPr>
            <a:spLocks noGrp="1"/>
          </p:cNvSpPr>
          <p:nvPr>
            <p:ph idx="1"/>
          </p:nvPr>
        </p:nvSpPr>
        <p:spPr>
          <a:xfrm>
            <a:off x="342771" y="984090"/>
            <a:ext cx="11552663" cy="4658465"/>
          </a:xfrm>
        </p:spPr>
        <p:txBody>
          <a:bodyPr/>
          <a:lstStyle/>
          <a:p>
            <a:r>
              <a:rPr lang="en-US" dirty="0"/>
              <a:t>Maximum number of segments that can be outstanding within this duration = 25 + 1 (as the ACK is sent only when the first segment is received) = 26</a:t>
            </a:r>
          </a:p>
          <a:p>
            <a:pPr lvl="1"/>
            <a:r>
              <a:rPr lang="en-US" dirty="0"/>
              <a:t>This gives the maximum link utilization </a:t>
            </a:r>
            <a:r>
              <a:rPr lang="en-US" dirty="0" smtClean="0"/>
              <a:t/>
            </a:r>
            <a:br>
              <a:rPr lang="en-US" dirty="0" smtClean="0"/>
            </a:br>
            <a:r>
              <a:rPr lang="en-US" dirty="0" smtClean="0"/>
              <a:t>				– </a:t>
            </a:r>
            <a:r>
              <a:rPr lang="en-US" b="1" dirty="0"/>
              <a:t>the link will always be busy in transmitting data segments</a:t>
            </a:r>
          </a:p>
          <a:p>
            <a:pPr lvl="1"/>
            <a:endParaRPr lang="en-US" b="1" dirty="0"/>
          </a:p>
          <a:p>
            <a:r>
              <a:rPr lang="en-US" dirty="0"/>
              <a:t>Let </a:t>
            </a:r>
            <a:r>
              <a:rPr lang="en-US" b="1" dirty="0">
                <a:solidFill>
                  <a:srgbClr val="FF0000"/>
                </a:solidFill>
              </a:rPr>
              <a:t>BD </a:t>
            </a:r>
            <a:r>
              <a:rPr lang="en-US" dirty="0">
                <a:solidFill>
                  <a:srgbClr val="FF0000"/>
                </a:solidFill>
              </a:rPr>
              <a:t>denotes the number of frames equivalent to the BDP</a:t>
            </a:r>
            <a:r>
              <a:rPr lang="en-US" dirty="0"/>
              <a:t>, </a:t>
            </a:r>
            <a:r>
              <a:rPr lang="en-US" dirty="0" smtClean="0"/>
              <a:t/>
            </a:r>
            <a:br>
              <a:rPr lang="en-US" dirty="0" smtClean="0"/>
            </a:br>
            <a:r>
              <a:rPr lang="en-US" dirty="0" smtClean="0"/>
              <a:t>							    </a:t>
            </a:r>
            <a:r>
              <a:rPr lang="en-US" b="1" dirty="0" smtClean="0"/>
              <a:t>w</a:t>
            </a:r>
            <a:r>
              <a:rPr lang="en-US" dirty="0" smtClean="0"/>
              <a:t> </a:t>
            </a:r>
            <a:r>
              <a:rPr lang="en-US" dirty="0"/>
              <a:t>is the maximum window size </a:t>
            </a:r>
          </a:p>
          <a:p>
            <a:endParaRPr lang="en-US" dirty="0"/>
          </a:p>
          <a:p>
            <a:r>
              <a:rPr lang="en-US" dirty="0"/>
              <a:t>So, </a:t>
            </a:r>
            <a:r>
              <a:rPr lang="en-US" b="1" dirty="0"/>
              <a:t>w = 2BD + 1</a:t>
            </a:r>
            <a:r>
              <a:rPr lang="en-US" dirty="0"/>
              <a:t> gives the maximum link utilization </a:t>
            </a:r>
            <a:r>
              <a:rPr lang="en-US" dirty="0" smtClean="0"/>
              <a:t/>
            </a:r>
            <a:br>
              <a:rPr lang="en-US" dirty="0" smtClean="0"/>
            </a:br>
            <a:r>
              <a:rPr lang="en-US" dirty="0" smtClean="0"/>
              <a:t>							   – </a:t>
            </a:r>
            <a:r>
              <a:rPr lang="en-US" b="1" dirty="0">
                <a:solidFill>
                  <a:srgbClr val="FF0000"/>
                </a:solidFill>
              </a:rPr>
              <a:t>this is an important concept to decide the window size for a window based flow control </a:t>
            </a:r>
            <a:r>
              <a:rPr lang="en-US" b="1" dirty="0" smtClean="0">
                <a:solidFill>
                  <a:srgbClr val="FF0000"/>
                </a:solidFill>
              </a:rPr>
              <a:t>mechanism</a:t>
            </a:r>
            <a:endParaRPr lang="en-US" sz="2000" dirty="0"/>
          </a:p>
        </p:txBody>
      </p:sp>
      <p:sp>
        <p:nvSpPr>
          <p:cNvPr id="3" name="Title 2">
            <a:extLst>
              <a:ext uri="{FF2B5EF4-FFF2-40B4-BE49-F238E27FC236}">
                <a16:creationId xmlns="" xmlns:a16="http://schemas.microsoft.com/office/drawing/2014/main" id="{BA93F574-092A-D14E-AD9A-C09DDCAA6145}"/>
              </a:ext>
            </a:extLst>
          </p:cNvPr>
          <p:cNvSpPr>
            <a:spLocks noGrp="1"/>
          </p:cNvSpPr>
          <p:nvPr>
            <p:ph type="title"/>
          </p:nvPr>
        </p:nvSpPr>
        <p:spPr/>
        <p:txBody>
          <a:bodyPr/>
          <a:lstStyle/>
          <a:p>
            <a:r>
              <a:rPr lang="en-US" sz="3200" b="1" dirty="0"/>
              <a:t>Bandwidth Delay Product </a:t>
            </a:r>
            <a:r>
              <a:rPr lang="en-US" dirty="0"/>
              <a:t>– Implication on Window Size</a:t>
            </a:r>
          </a:p>
        </p:txBody>
      </p:sp>
      <p:sp>
        <p:nvSpPr>
          <p:cNvPr id="4" name="TextBox 3"/>
          <p:cNvSpPr txBox="1"/>
          <p:nvPr/>
        </p:nvSpPr>
        <p:spPr>
          <a:xfrm>
            <a:off x="342771" y="5711483"/>
            <a:ext cx="11552663" cy="646331"/>
          </a:xfrm>
          <a:prstGeom prst="rect">
            <a:avLst/>
          </a:prstGeom>
          <a:noFill/>
        </p:spPr>
        <p:txBody>
          <a:bodyPr wrap="square" rtlCol="0">
            <a:spAutoFit/>
          </a:bodyPr>
          <a:lstStyle/>
          <a:p>
            <a:r>
              <a:rPr lang="en-US" dirty="0" smtClean="0"/>
              <a:t>I guess the +1 here is for the one packet which will is being processed at one of the ends, and the remainder of them are in the channel moving from one end to the other</a:t>
            </a:r>
            <a:endParaRPr lang="en-US" dirty="0"/>
          </a:p>
        </p:txBody>
      </p:sp>
    </p:spTree>
    <p:extLst>
      <p:ext uri="{BB962C8B-B14F-4D97-AF65-F5344CB8AC3E}">
        <p14:creationId xmlns:p14="http://schemas.microsoft.com/office/powerpoint/2010/main" val="2963395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7CB5A7E-328D-4742-94D9-059D248D026E}"/>
              </a:ext>
            </a:extLst>
          </p:cNvPr>
          <p:cNvSpPr>
            <a:spLocks noGrp="1"/>
          </p:cNvSpPr>
          <p:nvPr>
            <p:ph idx="1"/>
          </p:nvPr>
        </p:nvSpPr>
        <p:spPr>
          <a:xfrm>
            <a:off x="356839" y="1028938"/>
            <a:ext cx="11552663" cy="5349838"/>
          </a:xfrm>
        </p:spPr>
        <p:txBody>
          <a:bodyPr/>
          <a:lstStyle/>
          <a:p>
            <a:r>
              <a:rPr lang="en-US" dirty="0"/>
              <a:t>Consider the link bandwidth = 1Mbps, Delay = 1ms</a:t>
            </a:r>
          </a:p>
          <a:p>
            <a:r>
              <a:rPr lang="en-US" dirty="0"/>
              <a:t>Consider a network, where segment size is 1 KB (1024 bytes) </a:t>
            </a:r>
          </a:p>
          <a:p>
            <a:r>
              <a:rPr lang="en-US" dirty="0"/>
              <a:t>Which protocol is better for flow control? </a:t>
            </a:r>
          </a:p>
          <a:p>
            <a:pPr lvl="1"/>
            <a:r>
              <a:rPr lang="en-US" dirty="0"/>
              <a:t>(a) stop and wait, </a:t>
            </a:r>
          </a:p>
          <a:p>
            <a:pPr lvl="1"/>
            <a:r>
              <a:rPr lang="en-US" dirty="0"/>
              <a:t>(b) Go back N, </a:t>
            </a:r>
          </a:p>
          <a:p>
            <a:pPr lvl="1"/>
            <a:r>
              <a:rPr lang="en-US" dirty="0"/>
              <a:t>(c) Selective Repeat</a:t>
            </a:r>
          </a:p>
          <a:p>
            <a:pPr lvl="1"/>
            <a:endParaRPr lang="en-US" dirty="0"/>
          </a:p>
          <a:p>
            <a:r>
              <a:rPr lang="en-US" b="1" dirty="0"/>
              <a:t>BDP = 1 Mbps x 1ms = 1 Kb (1024 bits) </a:t>
            </a:r>
          </a:p>
          <a:p>
            <a:r>
              <a:rPr lang="en-US" b="1" dirty="0"/>
              <a:t>The segment size is eight times larger than the BDP -&gt; </a:t>
            </a:r>
            <a:r>
              <a:rPr lang="en-US" b="1" dirty="0" smtClean="0"/>
              <a:t/>
            </a:r>
            <a:br>
              <a:rPr lang="en-US" b="1" dirty="0" smtClean="0"/>
            </a:br>
            <a:r>
              <a:rPr lang="en-US" b="1" dirty="0" smtClean="0"/>
              <a:t>				</a:t>
            </a:r>
            <a:r>
              <a:rPr lang="en-US" b="1" dirty="0" smtClean="0">
                <a:solidFill>
                  <a:srgbClr val="FF0000"/>
                </a:solidFill>
              </a:rPr>
              <a:t>the </a:t>
            </a:r>
            <a:r>
              <a:rPr lang="en-US" b="1" dirty="0">
                <a:solidFill>
                  <a:srgbClr val="FF0000"/>
                </a:solidFill>
              </a:rPr>
              <a:t>link can not hold an entire segment completely </a:t>
            </a:r>
          </a:p>
          <a:p>
            <a:r>
              <a:rPr lang="en-US" b="1" dirty="0"/>
              <a:t>Sliding window protocols do not improve performance </a:t>
            </a:r>
          </a:p>
          <a:p>
            <a:r>
              <a:rPr lang="en-US" b="1" dirty="0">
                <a:solidFill>
                  <a:srgbClr val="FF0000"/>
                </a:solidFill>
              </a:rPr>
              <a:t>Stop and Wait is better – less complexity </a:t>
            </a:r>
          </a:p>
        </p:txBody>
      </p:sp>
      <p:sp>
        <p:nvSpPr>
          <p:cNvPr id="3" name="Title 2">
            <a:extLst>
              <a:ext uri="{FF2B5EF4-FFF2-40B4-BE49-F238E27FC236}">
                <a16:creationId xmlns="" xmlns:a16="http://schemas.microsoft.com/office/drawing/2014/main" id="{00B1B95A-A1F0-5A49-9C3E-CDD097091268}"/>
              </a:ext>
            </a:extLst>
          </p:cNvPr>
          <p:cNvSpPr>
            <a:spLocks noGrp="1"/>
          </p:cNvSpPr>
          <p:nvPr>
            <p:ph type="title"/>
          </p:nvPr>
        </p:nvSpPr>
        <p:spPr/>
        <p:txBody>
          <a:bodyPr/>
          <a:lstStyle/>
          <a:p>
            <a:r>
              <a:rPr lang="en-US" dirty="0"/>
              <a:t>Implication of BDP on Protocol Design Choice</a:t>
            </a:r>
          </a:p>
        </p:txBody>
      </p:sp>
    </p:spTree>
    <p:extLst>
      <p:ext uri="{BB962C8B-B14F-4D97-AF65-F5344CB8AC3E}">
        <p14:creationId xmlns:p14="http://schemas.microsoft.com/office/powerpoint/2010/main" val="14831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B4CFD39-B8C6-3D4C-917C-060FD2276AE6}"/>
              </a:ext>
            </a:extLst>
          </p:cNvPr>
          <p:cNvSpPr>
            <a:spLocks noGrp="1"/>
          </p:cNvSpPr>
          <p:nvPr>
            <p:ph type="title"/>
          </p:nvPr>
        </p:nvSpPr>
        <p:spPr/>
        <p:txBody>
          <a:bodyPr/>
          <a:lstStyle/>
          <a:p>
            <a:r>
              <a:rPr lang="en-US" sz="3200" b="1" dirty="0" smtClean="0"/>
              <a:t>Application - </a:t>
            </a:r>
            <a:r>
              <a:rPr lang="en-US" sz="3200" b="1" dirty="0"/>
              <a:t>Transport </a:t>
            </a:r>
            <a:r>
              <a:rPr lang="en-US" sz="3200" b="1" dirty="0" smtClean="0"/>
              <a:t>Layer Interfacing  </a:t>
            </a:r>
            <a:r>
              <a:rPr lang="en-US" dirty="0"/>
              <a:t>– </a:t>
            </a:r>
            <a:r>
              <a:rPr lang="en-US" dirty="0" smtClean="0"/>
              <a:t> Sender </a:t>
            </a:r>
            <a:r>
              <a:rPr lang="en-US" dirty="0"/>
              <a:t>Side </a:t>
            </a:r>
          </a:p>
        </p:txBody>
      </p:sp>
      <p:cxnSp>
        <p:nvCxnSpPr>
          <p:cNvPr id="6" name="Straight Connector 5">
            <a:extLst>
              <a:ext uri="{FF2B5EF4-FFF2-40B4-BE49-F238E27FC236}">
                <a16:creationId xmlns=""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 xmlns:a16="http://schemas.microsoft.com/office/drawing/2014/main" id="{54F0114D-3054-8240-A67F-B5775EE23D5F}"/>
              </a:ext>
            </a:extLst>
          </p:cNvPr>
          <p:cNvSpPr/>
          <p:nvPr/>
        </p:nvSpPr>
        <p:spPr>
          <a:xfrm>
            <a:off x="1379348" y="2433236"/>
            <a:ext cx="2913681"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write(), send()</a:t>
            </a:r>
          </a:p>
        </p:txBody>
      </p:sp>
      <p:cxnSp>
        <p:nvCxnSpPr>
          <p:cNvPr id="9" name="Straight Arrow Connector 8">
            <a:extLst>
              <a:ext uri="{FF2B5EF4-FFF2-40B4-BE49-F238E27FC236}">
                <a16:creationId xmlns="" xmlns:a16="http://schemas.microsoft.com/office/drawing/2014/main" id="{3A619608-72F0-EF48-81E5-364BB675677F}"/>
              </a:ext>
            </a:extLst>
          </p:cNvPr>
          <p:cNvCxnSpPr>
            <a:stCxn id="7" idx="2"/>
            <a:endCxn id="4" idx="0"/>
          </p:cNvCxnSpPr>
          <p:nvPr/>
        </p:nvCxnSpPr>
        <p:spPr>
          <a:xfrm>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7EC8CD5-EA24-7547-BCE7-4025DDE2ECB8}"/>
              </a:ext>
            </a:extLst>
          </p:cNvPr>
          <p:cNvSpPr/>
          <p:nvPr/>
        </p:nvSpPr>
        <p:spPr>
          <a:xfrm>
            <a:off x="5809281" y="4197460"/>
            <a:ext cx="2435818"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TportSend()</a:t>
            </a:r>
          </a:p>
        </p:txBody>
      </p:sp>
      <p:cxnSp>
        <p:nvCxnSpPr>
          <p:cNvPr id="11" name="Straight Arrow Connector 10">
            <a:extLst>
              <a:ext uri="{FF2B5EF4-FFF2-40B4-BE49-F238E27FC236}">
                <a16:creationId xmlns="" xmlns:a16="http://schemas.microsoft.com/office/drawing/2014/main" id="{0AE9E77C-7DF7-664A-BDA9-FC90A5C68912}"/>
              </a:ext>
            </a:extLst>
          </p:cNvPr>
          <p:cNvCxnSpPr/>
          <p:nvPr/>
        </p:nvCxnSpPr>
        <p:spPr>
          <a:xfrm>
            <a:off x="7027189" y="5079370"/>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57327F3B-963F-CC46-A1D9-667A1BF01D64}"/>
              </a:ext>
            </a:extLst>
          </p:cNvPr>
          <p:cNvSpPr txBox="1"/>
          <p:nvPr/>
        </p:nvSpPr>
        <p:spPr>
          <a:xfrm>
            <a:off x="5383076" y="5701163"/>
            <a:ext cx="3288225" cy="523220"/>
          </a:xfrm>
          <a:prstGeom prst="rect">
            <a:avLst/>
          </a:prstGeom>
          <a:noFill/>
        </p:spPr>
        <p:txBody>
          <a:bodyPr wrap="square" rtlCol="0">
            <a:spAutoFit/>
          </a:bodyPr>
          <a:lstStyle/>
          <a:p>
            <a:pPr algn="ctr"/>
            <a:r>
              <a:rPr lang="en-US" sz="2800" b="1" dirty="0"/>
              <a:t>Send Data to IP</a:t>
            </a:r>
          </a:p>
        </p:txBody>
      </p:sp>
      <p:sp>
        <p:nvSpPr>
          <p:cNvPr id="13" name="Rectangle 12">
            <a:extLst>
              <a:ext uri="{FF2B5EF4-FFF2-40B4-BE49-F238E27FC236}">
                <a16:creationId xmlns="" xmlns:a16="http://schemas.microsoft.com/office/drawing/2014/main" id="{553CB505-5DFA-EC45-9FEC-375A5DAB3629}"/>
              </a:ext>
            </a:extLst>
          </p:cNvPr>
          <p:cNvSpPr/>
          <p:nvPr/>
        </p:nvSpPr>
        <p:spPr>
          <a:xfrm>
            <a:off x="8552480" y="2867185"/>
            <a:ext cx="3288225" cy="117787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Transmission Rate Control</a:t>
            </a:r>
          </a:p>
        </p:txBody>
      </p:sp>
      <p:cxnSp>
        <p:nvCxnSpPr>
          <p:cNvPr id="15" name="Elbow Connector 14">
            <a:extLst>
              <a:ext uri="{FF2B5EF4-FFF2-40B4-BE49-F238E27FC236}">
                <a16:creationId xmlns="" xmlns:a16="http://schemas.microsoft.com/office/drawing/2014/main" id="{4E03A18B-B971-5342-9A5C-BFEDDE20619D}"/>
              </a:ext>
            </a:extLst>
          </p:cNvPr>
          <p:cNvCxnSpPr>
            <a:cxnSpLocks/>
            <a:stCxn id="13" idx="1"/>
            <a:endCxn id="10" idx="0"/>
          </p:cNvCxnSpPr>
          <p:nvPr/>
        </p:nvCxnSpPr>
        <p:spPr>
          <a:xfrm rot="10800000" flipV="1">
            <a:off x="7027190" y="3456122"/>
            <a:ext cx="1525290" cy="741338"/>
          </a:xfrm>
          <a:prstGeom prst="bent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 xmlns:a16="http://schemas.microsoft.com/office/drawing/2014/main" id="{3F43C891-7890-9F4B-8141-160B92D084C5}"/>
              </a:ext>
            </a:extLst>
          </p:cNvPr>
          <p:cNvSpPr txBox="1"/>
          <p:nvPr/>
        </p:nvSpPr>
        <p:spPr>
          <a:xfrm>
            <a:off x="246026" y="4693420"/>
            <a:ext cx="1923735" cy="707886"/>
          </a:xfrm>
          <a:prstGeom prst="rect">
            <a:avLst/>
          </a:prstGeom>
          <a:noFill/>
        </p:spPr>
        <p:txBody>
          <a:bodyPr wrap="square" rtlCol="0">
            <a:spAutoFit/>
          </a:bodyPr>
          <a:lstStyle/>
          <a:p>
            <a:pPr algn="ctr"/>
            <a:r>
              <a:rPr lang="en-US" sz="4000" b="1" dirty="0"/>
              <a:t>KERNEL</a:t>
            </a:r>
          </a:p>
        </p:txBody>
      </p:sp>
      <p:sp>
        <p:nvSpPr>
          <p:cNvPr id="18" name="TextBox 17">
            <a:extLst>
              <a:ext uri="{FF2B5EF4-FFF2-40B4-BE49-F238E27FC236}">
                <a16:creationId xmlns="" xmlns:a16="http://schemas.microsoft.com/office/drawing/2014/main" id="{18D98D72-8D1B-9D43-AEBE-137181BED46E}"/>
              </a:ext>
            </a:extLst>
          </p:cNvPr>
          <p:cNvSpPr txBox="1"/>
          <p:nvPr/>
        </p:nvSpPr>
        <p:spPr>
          <a:xfrm>
            <a:off x="6597110" y="2533010"/>
            <a:ext cx="2500395" cy="954107"/>
          </a:xfrm>
          <a:prstGeom prst="rect">
            <a:avLst/>
          </a:prstGeom>
          <a:noFill/>
        </p:spPr>
        <p:txBody>
          <a:bodyPr wrap="square" rtlCol="0">
            <a:spAutoFit/>
          </a:bodyPr>
          <a:lstStyle/>
          <a:p>
            <a:r>
              <a:rPr lang="en-US" sz="2800" b="1" dirty="0"/>
              <a:t>Trigger Periodically</a:t>
            </a:r>
          </a:p>
        </p:txBody>
      </p:sp>
      <p:sp>
        <p:nvSpPr>
          <p:cNvPr id="19" name="TextBox 18">
            <a:extLst>
              <a:ext uri="{FF2B5EF4-FFF2-40B4-BE49-F238E27FC236}">
                <a16:creationId xmlns="" xmlns:a16="http://schemas.microsoft.com/office/drawing/2014/main" id="{1E7429B3-F2D5-6E46-AA01-4AF931EC0F25}"/>
              </a:ext>
            </a:extLst>
          </p:cNvPr>
          <p:cNvSpPr txBox="1"/>
          <p:nvPr/>
        </p:nvSpPr>
        <p:spPr>
          <a:xfrm>
            <a:off x="5383077" y="6484535"/>
            <a:ext cx="6808924" cy="369332"/>
          </a:xfrm>
          <a:prstGeom prst="rect">
            <a:avLst/>
          </a:prstGeom>
          <a:noFill/>
        </p:spPr>
        <p:txBody>
          <a:bodyPr wrap="square" rtlCol="0">
            <a:spAutoFit/>
          </a:bodyPr>
          <a:lstStyle/>
          <a:p>
            <a:pPr algn="r"/>
            <a:r>
              <a:rPr lang="en-US" b="1" dirty="0"/>
              <a:t>Function names are hypothetical</a:t>
            </a:r>
          </a:p>
        </p:txBody>
      </p:sp>
      <p:sp>
        <p:nvSpPr>
          <p:cNvPr id="2" name="TextBox 1"/>
          <p:cNvSpPr txBox="1"/>
          <p:nvPr/>
        </p:nvSpPr>
        <p:spPr>
          <a:xfrm>
            <a:off x="7008653" y="877391"/>
            <a:ext cx="5183348" cy="1477328"/>
          </a:xfrm>
          <a:prstGeom prst="rect">
            <a:avLst/>
          </a:prstGeom>
          <a:noFill/>
        </p:spPr>
        <p:txBody>
          <a:bodyPr wrap="square" rtlCol="0">
            <a:spAutoFit/>
          </a:bodyPr>
          <a:lstStyle/>
          <a:p>
            <a:r>
              <a:rPr lang="en-US" dirty="0" smtClean="0"/>
              <a:t>These two rates are pretty much asynchronous in the sense they are independent of each other and hence there is a need to regulate this difference in order to prevent any data loss from taking place in case GENERATION RATE &gt;&gt;&gt; SENDING RATE</a:t>
            </a:r>
            <a:endParaRPr lang="en-US" dirty="0"/>
          </a:p>
        </p:txBody>
      </p:sp>
      <p:sp>
        <p:nvSpPr>
          <p:cNvPr id="20" name="TextBox 19"/>
          <p:cNvSpPr txBox="1"/>
          <p:nvPr/>
        </p:nvSpPr>
        <p:spPr>
          <a:xfrm>
            <a:off x="8417445" y="4197460"/>
            <a:ext cx="3666703" cy="1754326"/>
          </a:xfrm>
          <a:prstGeom prst="rect">
            <a:avLst/>
          </a:prstGeom>
          <a:noFill/>
        </p:spPr>
        <p:txBody>
          <a:bodyPr wrap="square" rtlCol="0">
            <a:spAutoFit/>
          </a:bodyPr>
          <a:lstStyle/>
          <a:p>
            <a:r>
              <a:rPr lang="en-US" dirty="0" smtClean="0"/>
              <a:t>This module with the Flow Control Algorithms determines the optimal rate of TRIGGERS at which Segments should be sent to the layers beneath it especially the NETWORK LAYER for the udt_send() </a:t>
            </a:r>
            <a:endParaRPr lang="en-US" dirty="0"/>
          </a:p>
        </p:txBody>
      </p:sp>
      <p:sp>
        <p:nvSpPr>
          <p:cNvPr id="21" name="TextBox 20"/>
          <p:cNvSpPr txBox="1"/>
          <p:nvPr/>
        </p:nvSpPr>
        <p:spPr>
          <a:xfrm>
            <a:off x="4061336" y="1008949"/>
            <a:ext cx="2472893" cy="646331"/>
          </a:xfrm>
          <a:prstGeom prst="rect">
            <a:avLst/>
          </a:prstGeom>
          <a:noFill/>
        </p:spPr>
        <p:txBody>
          <a:bodyPr wrap="square" rtlCol="0">
            <a:spAutoFit/>
          </a:bodyPr>
          <a:lstStyle/>
          <a:p>
            <a:r>
              <a:rPr lang="en-US" dirty="0" smtClean="0"/>
              <a:t>This produces data at a rate say App_Data_Rate</a:t>
            </a:r>
            <a:endParaRPr lang="en-US" dirty="0"/>
          </a:p>
        </p:txBody>
      </p:sp>
      <p:sp>
        <p:nvSpPr>
          <p:cNvPr id="14" name="Oval 13"/>
          <p:cNvSpPr/>
          <p:nvPr/>
        </p:nvSpPr>
        <p:spPr>
          <a:xfrm>
            <a:off x="2504049" y="2079986"/>
            <a:ext cx="647114" cy="6069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p:cNvSpPr/>
          <p:nvPr/>
        </p:nvSpPr>
        <p:spPr>
          <a:xfrm rot="17108249">
            <a:off x="148109" y="2107755"/>
            <a:ext cx="3546586" cy="3678301"/>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42204" y="3396513"/>
            <a:ext cx="4473526" cy="1200329"/>
          </a:xfrm>
          <a:prstGeom prst="rect">
            <a:avLst/>
          </a:prstGeom>
          <a:noFill/>
        </p:spPr>
        <p:txBody>
          <a:bodyPr wrap="square" rtlCol="0">
            <a:spAutoFit/>
          </a:bodyPr>
          <a:lstStyle/>
          <a:p>
            <a:r>
              <a:rPr lang="en-US" dirty="0" smtClean="0"/>
              <a:t>The applications are connected to the kernel space at unique ports which are act as the headers or aliases to the application from within the kernel. </a:t>
            </a:r>
            <a:endParaRPr lang="en-US" dirty="0"/>
          </a:p>
        </p:txBody>
      </p:sp>
      <p:sp>
        <p:nvSpPr>
          <p:cNvPr id="24" name="TextBox 23"/>
          <p:cNvSpPr txBox="1"/>
          <p:nvPr/>
        </p:nvSpPr>
        <p:spPr>
          <a:xfrm>
            <a:off x="3151162" y="1985387"/>
            <a:ext cx="1730327" cy="400110"/>
          </a:xfrm>
          <a:prstGeom prst="rect">
            <a:avLst/>
          </a:prstGeom>
          <a:noFill/>
        </p:spPr>
        <p:txBody>
          <a:bodyPr wrap="square" rtlCol="0">
            <a:spAutoFit/>
          </a:bodyPr>
          <a:lstStyle/>
          <a:p>
            <a:r>
              <a:rPr lang="en-US" sz="2000" b="1" dirty="0" smtClean="0"/>
              <a:t>UNIQUE PORT </a:t>
            </a:r>
            <a:endParaRPr lang="en-US" sz="2000" b="1" dirty="0"/>
          </a:p>
        </p:txBody>
      </p:sp>
    </p:spTree>
    <p:extLst>
      <p:ext uri="{BB962C8B-B14F-4D97-AF65-F5344CB8AC3E}">
        <p14:creationId xmlns:p14="http://schemas.microsoft.com/office/powerpoint/2010/main" val="1777702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B4CFD39-B8C6-3D4C-917C-060FD2276AE6}"/>
              </a:ext>
            </a:extLst>
          </p:cNvPr>
          <p:cNvSpPr>
            <a:spLocks noGrp="1"/>
          </p:cNvSpPr>
          <p:nvPr>
            <p:ph type="title"/>
          </p:nvPr>
        </p:nvSpPr>
        <p:spPr/>
        <p:txBody>
          <a:bodyPr/>
          <a:lstStyle/>
          <a:p>
            <a:r>
              <a:rPr lang="en-US" dirty="0"/>
              <a:t>Application Transport Interfacing – Sender Side </a:t>
            </a:r>
          </a:p>
        </p:txBody>
      </p:sp>
      <p:cxnSp>
        <p:nvCxnSpPr>
          <p:cNvPr id="6" name="Straight Connector 5">
            <a:extLst>
              <a:ext uri="{FF2B5EF4-FFF2-40B4-BE49-F238E27FC236}">
                <a16:creationId xmlns=""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 xmlns:a16="http://schemas.microsoft.com/office/drawing/2014/main" id="{54F0114D-3054-8240-A67F-B5775EE23D5F}"/>
              </a:ext>
            </a:extLst>
          </p:cNvPr>
          <p:cNvSpPr/>
          <p:nvPr/>
        </p:nvSpPr>
        <p:spPr>
          <a:xfrm>
            <a:off x="1379348" y="2433236"/>
            <a:ext cx="2913681" cy="883403"/>
          </a:xfrm>
          <a:prstGeom prst="rect">
            <a:avLst/>
          </a:prstGeom>
          <a:solidFill>
            <a:srgbClr val="92D05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write(), send()</a:t>
            </a:r>
          </a:p>
        </p:txBody>
      </p:sp>
      <p:cxnSp>
        <p:nvCxnSpPr>
          <p:cNvPr id="9" name="Straight Arrow Connector 8">
            <a:extLst>
              <a:ext uri="{FF2B5EF4-FFF2-40B4-BE49-F238E27FC236}">
                <a16:creationId xmlns="" xmlns:a16="http://schemas.microsoft.com/office/drawing/2014/main" id="{3A619608-72F0-EF48-81E5-364BB675677F}"/>
              </a:ext>
            </a:extLst>
          </p:cNvPr>
          <p:cNvCxnSpPr>
            <a:stCxn id="7" idx="2"/>
            <a:endCxn id="4" idx="0"/>
          </p:cNvCxnSpPr>
          <p:nvPr/>
        </p:nvCxnSpPr>
        <p:spPr>
          <a:xfrm>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7EC8CD5-EA24-7547-BCE7-4025DDE2ECB8}"/>
              </a:ext>
            </a:extLst>
          </p:cNvPr>
          <p:cNvSpPr/>
          <p:nvPr/>
        </p:nvSpPr>
        <p:spPr>
          <a:xfrm>
            <a:off x="5809280" y="4197460"/>
            <a:ext cx="2265337"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TportSend()</a:t>
            </a:r>
          </a:p>
        </p:txBody>
      </p:sp>
      <p:cxnSp>
        <p:nvCxnSpPr>
          <p:cNvPr id="11" name="Straight Arrow Connector 10">
            <a:extLst>
              <a:ext uri="{FF2B5EF4-FFF2-40B4-BE49-F238E27FC236}">
                <a16:creationId xmlns="" xmlns:a16="http://schemas.microsoft.com/office/drawing/2014/main" id="{0AE9E77C-7DF7-664A-BDA9-FC90A5C68912}"/>
              </a:ext>
            </a:extLst>
          </p:cNvPr>
          <p:cNvCxnSpPr/>
          <p:nvPr/>
        </p:nvCxnSpPr>
        <p:spPr>
          <a:xfrm>
            <a:off x="6940653" y="50636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57327F3B-963F-CC46-A1D9-667A1BF01D64}"/>
              </a:ext>
            </a:extLst>
          </p:cNvPr>
          <p:cNvSpPr txBox="1"/>
          <p:nvPr/>
        </p:nvSpPr>
        <p:spPr>
          <a:xfrm>
            <a:off x="5264255" y="5685466"/>
            <a:ext cx="3288225" cy="523220"/>
          </a:xfrm>
          <a:prstGeom prst="rect">
            <a:avLst/>
          </a:prstGeom>
          <a:noFill/>
        </p:spPr>
        <p:txBody>
          <a:bodyPr wrap="square" rtlCol="0">
            <a:spAutoFit/>
          </a:bodyPr>
          <a:lstStyle/>
          <a:p>
            <a:pPr algn="ctr"/>
            <a:r>
              <a:rPr lang="en-US" sz="2800" b="1" dirty="0"/>
              <a:t>Send Data to IP</a:t>
            </a:r>
          </a:p>
        </p:txBody>
      </p:sp>
      <p:sp>
        <p:nvSpPr>
          <p:cNvPr id="13" name="Rectangle 12">
            <a:extLst>
              <a:ext uri="{FF2B5EF4-FFF2-40B4-BE49-F238E27FC236}">
                <a16:creationId xmlns="" xmlns:a16="http://schemas.microsoft.com/office/drawing/2014/main" id="{553CB505-5DFA-EC45-9FEC-375A5DAB3629}"/>
              </a:ext>
            </a:extLst>
          </p:cNvPr>
          <p:cNvSpPr/>
          <p:nvPr/>
        </p:nvSpPr>
        <p:spPr>
          <a:xfrm>
            <a:off x="8552480" y="2867185"/>
            <a:ext cx="3288225" cy="117787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Transmission Rate Control</a:t>
            </a:r>
          </a:p>
        </p:txBody>
      </p:sp>
      <p:cxnSp>
        <p:nvCxnSpPr>
          <p:cNvPr id="15" name="Elbow Connector 14">
            <a:extLst>
              <a:ext uri="{FF2B5EF4-FFF2-40B4-BE49-F238E27FC236}">
                <a16:creationId xmlns="" xmlns:a16="http://schemas.microsoft.com/office/drawing/2014/main" id="{4E03A18B-B971-5342-9A5C-BFEDDE20619D}"/>
              </a:ext>
            </a:extLst>
          </p:cNvPr>
          <p:cNvCxnSpPr>
            <a:cxnSpLocks/>
            <a:stCxn id="13" idx="1"/>
            <a:endCxn id="10" idx="0"/>
          </p:cNvCxnSpPr>
          <p:nvPr/>
        </p:nvCxnSpPr>
        <p:spPr>
          <a:xfrm rot="10800000" flipV="1">
            <a:off x="6941950" y="3456122"/>
            <a:ext cx="1610531" cy="741338"/>
          </a:xfrm>
          <a:prstGeom prst="bent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 xmlns:a16="http://schemas.microsoft.com/office/drawing/2014/main" id="{3F43C891-7890-9F4B-8141-160B92D084C5}"/>
              </a:ext>
            </a:extLst>
          </p:cNvPr>
          <p:cNvSpPr txBox="1"/>
          <p:nvPr/>
        </p:nvSpPr>
        <p:spPr>
          <a:xfrm>
            <a:off x="160137" y="3423707"/>
            <a:ext cx="1923735" cy="707886"/>
          </a:xfrm>
          <a:prstGeom prst="rect">
            <a:avLst/>
          </a:prstGeom>
          <a:noFill/>
        </p:spPr>
        <p:txBody>
          <a:bodyPr wrap="square" rtlCol="0">
            <a:spAutoFit/>
          </a:bodyPr>
          <a:lstStyle/>
          <a:p>
            <a:pPr algn="ctr"/>
            <a:r>
              <a:rPr lang="en-US" sz="4000" b="1" dirty="0"/>
              <a:t>KERNEL</a:t>
            </a:r>
          </a:p>
        </p:txBody>
      </p:sp>
      <p:sp>
        <p:nvSpPr>
          <p:cNvPr id="18" name="TextBox 17">
            <a:extLst>
              <a:ext uri="{FF2B5EF4-FFF2-40B4-BE49-F238E27FC236}">
                <a16:creationId xmlns="" xmlns:a16="http://schemas.microsoft.com/office/drawing/2014/main" id="{18D98D72-8D1B-9D43-AEBE-137181BED46E}"/>
              </a:ext>
            </a:extLst>
          </p:cNvPr>
          <p:cNvSpPr txBox="1"/>
          <p:nvPr/>
        </p:nvSpPr>
        <p:spPr>
          <a:xfrm>
            <a:off x="6597110" y="2533010"/>
            <a:ext cx="2500395" cy="954107"/>
          </a:xfrm>
          <a:prstGeom prst="rect">
            <a:avLst/>
          </a:prstGeom>
          <a:noFill/>
        </p:spPr>
        <p:txBody>
          <a:bodyPr wrap="square" rtlCol="0">
            <a:spAutoFit/>
          </a:bodyPr>
          <a:lstStyle/>
          <a:p>
            <a:r>
              <a:rPr lang="en-US" sz="2800" b="1" dirty="0"/>
              <a:t>Trigger Periodically</a:t>
            </a:r>
          </a:p>
        </p:txBody>
      </p:sp>
      <p:pic>
        <p:nvPicPr>
          <p:cNvPr id="2" name="Picture 1">
            <a:extLst>
              <a:ext uri="{FF2B5EF4-FFF2-40B4-BE49-F238E27FC236}">
                <a16:creationId xmlns="" xmlns:a16="http://schemas.microsoft.com/office/drawing/2014/main" id="{05FB8B10-D726-6A45-97DC-8F9692BD85E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27253" y="4077687"/>
            <a:ext cx="2784322" cy="1192029"/>
          </a:xfrm>
          <a:prstGeom prst="rect">
            <a:avLst/>
          </a:prstGeom>
        </p:spPr>
      </p:pic>
      <p:cxnSp>
        <p:nvCxnSpPr>
          <p:cNvPr id="19" name="Straight Arrow Connector 18">
            <a:extLst>
              <a:ext uri="{FF2B5EF4-FFF2-40B4-BE49-F238E27FC236}">
                <a16:creationId xmlns="" xmlns:a16="http://schemas.microsoft.com/office/drawing/2014/main" id="{BCECD1FF-6D55-B041-8517-434E221A967F}"/>
              </a:ext>
            </a:extLst>
          </p:cNvPr>
          <p:cNvCxnSpPr>
            <a:cxnSpLocks/>
          </p:cNvCxnSpPr>
          <p:nvPr/>
        </p:nvCxnSpPr>
        <p:spPr>
          <a:xfrm>
            <a:off x="2862014" y="3357840"/>
            <a:ext cx="0" cy="839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50CF513A-955C-8E4F-8C53-0D2D6B9B7B0E}"/>
              </a:ext>
            </a:extLst>
          </p:cNvPr>
          <p:cNvCxnSpPr>
            <a:cxnSpLocks/>
            <a:endCxn id="10" idx="1"/>
          </p:cNvCxnSpPr>
          <p:nvPr/>
        </p:nvCxnSpPr>
        <p:spPr>
          <a:xfrm flipV="1">
            <a:off x="4293029" y="4639162"/>
            <a:ext cx="1516251" cy="345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209AB468-53E3-C74E-A5BD-E7966A672B3C}"/>
              </a:ext>
            </a:extLst>
          </p:cNvPr>
          <p:cNvSpPr txBox="1"/>
          <p:nvPr/>
        </p:nvSpPr>
        <p:spPr>
          <a:xfrm>
            <a:off x="1122005" y="5306113"/>
            <a:ext cx="4200043" cy="954107"/>
          </a:xfrm>
          <a:prstGeom prst="rect">
            <a:avLst/>
          </a:prstGeom>
          <a:noFill/>
        </p:spPr>
        <p:txBody>
          <a:bodyPr wrap="square" rtlCol="0">
            <a:spAutoFit/>
          </a:bodyPr>
          <a:lstStyle/>
          <a:p>
            <a:pPr algn="ctr"/>
            <a:r>
              <a:rPr lang="en-US" sz="2800" b="1" dirty="0"/>
              <a:t>Transport Buffer </a:t>
            </a:r>
            <a:r>
              <a:rPr lang="en-US" sz="2800" b="1" dirty="0" smtClean="0"/>
              <a:t/>
            </a:r>
            <a:br>
              <a:rPr lang="en-US" sz="2800" b="1" dirty="0" smtClean="0"/>
            </a:br>
            <a:r>
              <a:rPr lang="en-US" sz="2800" b="1" dirty="0" smtClean="0"/>
              <a:t>- </a:t>
            </a:r>
            <a:r>
              <a:rPr lang="en-US" sz="2800" b="1" dirty="0"/>
              <a:t>Sender</a:t>
            </a:r>
          </a:p>
        </p:txBody>
      </p:sp>
      <p:sp>
        <p:nvSpPr>
          <p:cNvPr id="22" name="TextBox 21">
            <a:extLst>
              <a:ext uri="{FF2B5EF4-FFF2-40B4-BE49-F238E27FC236}">
                <a16:creationId xmlns="" xmlns:a16="http://schemas.microsoft.com/office/drawing/2014/main" id="{EB7E3726-2D16-7E4F-8DD6-40C5EEAA13CF}"/>
              </a:ext>
            </a:extLst>
          </p:cNvPr>
          <p:cNvSpPr txBox="1"/>
          <p:nvPr/>
        </p:nvSpPr>
        <p:spPr>
          <a:xfrm>
            <a:off x="4079628" y="836336"/>
            <a:ext cx="8042031" cy="830997"/>
          </a:xfrm>
          <a:prstGeom prst="rect">
            <a:avLst/>
          </a:prstGeom>
          <a:noFill/>
        </p:spPr>
        <p:txBody>
          <a:bodyPr wrap="square" rtlCol="0">
            <a:spAutoFit/>
          </a:bodyPr>
          <a:lstStyle/>
          <a:p>
            <a:r>
              <a:rPr lang="en-US" sz="2400" b="1" dirty="0">
                <a:solidFill>
                  <a:srgbClr val="FF0000"/>
                </a:solidFill>
              </a:rPr>
              <a:t>Different connections are treated differently, so we need connection specific source buffering </a:t>
            </a:r>
          </a:p>
        </p:txBody>
      </p:sp>
      <p:sp>
        <p:nvSpPr>
          <p:cNvPr id="23" name="TextBox 22">
            <a:extLst>
              <a:ext uri="{FF2B5EF4-FFF2-40B4-BE49-F238E27FC236}">
                <a16:creationId xmlns="" xmlns:a16="http://schemas.microsoft.com/office/drawing/2014/main" id="{965BCFBB-8A87-7C4D-813B-B7E0297E2E26}"/>
              </a:ext>
            </a:extLst>
          </p:cNvPr>
          <p:cNvSpPr txBox="1"/>
          <p:nvPr/>
        </p:nvSpPr>
        <p:spPr>
          <a:xfrm>
            <a:off x="8190852" y="4556150"/>
            <a:ext cx="4001148" cy="1815882"/>
          </a:xfrm>
          <a:prstGeom prst="rect">
            <a:avLst/>
          </a:prstGeom>
          <a:noFill/>
        </p:spPr>
        <p:txBody>
          <a:bodyPr wrap="square" rtlCol="0">
            <a:spAutoFit/>
          </a:bodyPr>
          <a:lstStyle/>
          <a:p>
            <a:pPr algn="ctr"/>
            <a:r>
              <a:rPr lang="en-US" sz="2800" b="1" dirty="0">
                <a:solidFill>
                  <a:srgbClr val="00B050"/>
                </a:solidFill>
              </a:rPr>
              <a:t>write() call blocks the port until the complete data is written in the transport buffer</a:t>
            </a:r>
          </a:p>
        </p:txBody>
      </p:sp>
      <p:sp>
        <p:nvSpPr>
          <p:cNvPr id="24" name="TextBox 23">
            <a:extLst>
              <a:ext uri="{FF2B5EF4-FFF2-40B4-BE49-F238E27FC236}">
                <a16:creationId xmlns="" xmlns:a16="http://schemas.microsoft.com/office/drawing/2014/main" id="{527D68A2-964C-F44F-88B1-03200FF35AE2}"/>
              </a:ext>
            </a:extLst>
          </p:cNvPr>
          <p:cNvSpPr txBox="1"/>
          <p:nvPr/>
        </p:nvSpPr>
        <p:spPr>
          <a:xfrm>
            <a:off x="5383076" y="6517660"/>
            <a:ext cx="6808924" cy="369332"/>
          </a:xfrm>
          <a:prstGeom prst="rect">
            <a:avLst/>
          </a:prstGeom>
          <a:noFill/>
        </p:spPr>
        <p:txBody>
          <a:bodyPr wrap="square" rtlCol="0">
            <a:spAutoFit/>
          </a:bodyPr>
          <a:lstStyle/>
          <a:p>
            <a:pPr algn="r"/>
            <a:r>
              <a:rPr lang="en-US" b="1" dirty="0"/>
              <a:t>Function names are hypothetical</a:t>
            </a:r>
          </a:p>
        </p:txBody>
      </p:sp>
      <p:sp>
        <p:nvSpPr>
          <p:cNvPr id="5" name="TextBox 4"/>
          <p:cNvSpPr txBox="1"/>
          <p:nvPr/>
        </p:nvSpPr>
        <p:spPr>
          <a:xfrm>
            <a:off x="2862015" y="1751615"/>
            <a:ext cx="9433148" cy="646331"/>
          </a:xfrm>
          <a:prstGeom prst="rect">
            <a:avLst/>
          </a:prstGeom>
          <a:noFill/>
        </p:spPr>
        <p:txBody>
          <a:bodyPr wrap="square" rtlCol="0">
            <a:spAutoFit/>
          </a:bodyPr>
          <a:lstStyle/>
          <a:p>
            <a:r>
              <a:rPr lang="en-US" dirty="0" smtClean="0"/>
              <a:t> Basically this means that each Application must have a separate dedicated buffer for it, since how the buffer is used varies from application to application. So each Port has its own Associated Buffer</a:t>
            </a:r>
            <a:endParaRPr lang="en-US" dirty="0"/>
          </a:p>
        </p:txBody>
      </p:sp>
      <p:sp>
        <p:nvSpPr>
          <p:cNvPr id="8" name="TextBox 7"/>
          <p:cNvSpPr txBox="1"/>
          <p:nvPr/>
        </p:nvSpPr>
        <p:spPr>
          <a:xfrm>
            <a:off x="72071" y="4387191"/>
            <a:ext cx="1955182" cy="2031325"/>
          </a:xfrm>
          <a:prstGeom prst="rect">
            <a:avLst/>
          </a:prstGeom>
          <a:noFill/>
        </p:spPr>
        <p:txBody>
          <a:bodyPr wrap="square" rtlCol="0">
            <a:spAutoFit/>
          </a:bodyPr>
          <a:lstStyle/>
          <a:p>
            <a:r>
              <a:rPr lang="en-US" dirty="0" smtClean="0"/>
              <a:t>This comes into play when the Application generates data at a rate greater than the Transmission Rate.</a:t>
            </a:r>
            <a:endParaRPr lang="en-US" dirty="0"/>
          </a:p>
        </p:txBody>
      </p:sp>
      <p:sp>
        <p:nvSpPr>
          <p:cNvPr id="14" name="TextBox 13"/>
          <p:cNvSpPr txBox="1"/>
          <p:nvPr/>
        </p:nvSpPr>
        <p:spPr>
          <a:xfrm>
            <a:off x="3019903" y="3423707"/>
            <a:ext cx="2546252" cy="646331"/>
          </a:xfrm>
          <a:prstGeom prst="rect">
            <a:avLst/>
          </a:prstGeom>
          <a:noFill/>
        </p:spPr>
        <p:txBody>
          <a:bodyPr wrap="square" rtlCol="0">
            <a:spAutoFit/>
          </a:bodyPr>
          <a:lstStyle/>
          <a:p>
            <a:r>
              <a:rPr lang="en-US" dirty="0" smtClean="0"/>
              <a:t>If the buffer gets full, the write() will block the port </a:t>
            </a:r>
            <a:endParaRPr lang="en-US" dirty="0"/>
          </a:p>
        </p:txBody>
      </p:sp>
    </p:spTree>
    <p:extLst>
      <p:ext uri="{BB962C8B-B14F-4D97-AF65-F5344CB8AC3E}">
        <p14:creationId xmlns:p14="http://schemas.microsoft.com/office/powerpoint/2010/main" val="244510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B4CFD39-B8C6-3D4C-917C-060FD2276AE6}"/>
              </a:ext>
            </a:extLst>
          </p:cNvPr>
          <p:cNvSpPr>
            <a:spLocks noGrp="1"/>
          </p:cNvSpPr>
          <p:nvPr>
            <p:ph type="title"/>
          </p:nvPr>
        </p:nvSpPr>
        <p:spPr/>
        <p:txBody>
          <a:bodyPr/>
          <a:lstStyle/>
          <a:p>
            <a:r>
              <a:rPr lang="en-US" dirty="0"/>
              <a:t>Application Transport Interfacing – Receiver Side</a:t>
            </a:r>
          </a:p>
        </p:txBody>
      </p:sp>
      <p:cxnSp>
        <p:nvCxnSpPr>
          <p:cNvPr id="6" name="Straight Connector 5">
            <a:extLst>
              <a:ext uri="{FF2B5EF4-FFF2-40B4-BE49-F238E27FC236}">
                <a16:creationId xmlns=""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APPLICATION</a:t>
            </a:r>
            <a:endParaRPr lang="en-US" sz="2800" b="1" dirty="0"/>
          </a:p>
        </p:txBody>
      </p:sp>
      <p:sp>
        <p:nvSpPr>
          <p:cNvPr id="4" name="Rectangle 3">
            <a:extLst>
              <a:ext uri="{FF2B5EF4-FFF2-40B4-BE49-F238E27FC236}">
                <a16:creationId xmlns="" xmlns:a16="http://schemas.microsoft.com/office/drawing/2014/main" id="{54F0114D-3054-8240-A67F-B5775EE23D5F}"/>
              </a:ext>
            </a:extLst>
          </p:cNvPr>
          <p:cNvSpPr/>
          <p:nvPr/>
        </p:nvSpPr>
        <p:spPr>
          <a:xfrm>
            <a:off x="1379348" y="2433236"/>
            <a:ext cx="2913681" cy="883403"/>
          </a:xfrm>
          <a:prstGeom prst="rect">
            <a:avLst/>
          </a:prstGeom>
          <a:solidFill>
            <a:srgbClr val="FF00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read(), </a:t>
            </a:r>
            <a:r>
              <a:rPr lang="en-US" sz="3200" b="1" dirty="0" err="1"/>
              <a:t>recv</a:t>
            </a:r>
            <a:r>
              <a:rPr lang="en-US" sz="3200" b="1" dirty="0"/>
              <a:t>()</a:t>
            </a:r>
          </a:p>
        </p:txBody>
      </p:sp>
      <p:cxnSp>
        <p:nvCxnSpPr>
          <p:cNvPr id="9" name="Straight Arrow Connector 8">
            <a:extLst>
              <a:ext uri="{FF2B5EF4-FFF2-40B4-BE49-F238E27FC236}">
                <a16:creationId xmlns="" xmlns:a16="http://schemas.microsoft.com/office/drawing/2014/main" id="{3A619608-72F0-EF48-81E5-364BB675677F}"/>
              </a:ext>
            </a:extLst>
          </p:cNvPr>
          <p:cNvCxnSpPr>
            <a:cxnSpLocks/>
            <a:stCxn id="4" idx="0"/>
            <a:endCxn id="7" idx="2"/>
          </p:cNvCxnSpPr>
          <p:nvPr/>
        </p:nvCxnSpPr>
        <p:spPr>
          <a:xfrm flipH="1" flipV="1">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7EC8CD5-EA24-7547-BCE7-4025DDE2ECB8}"/>
              </a:ext>
            </a:extLst>
          </p:cNvPr>
          <p:cNvSpPr/>
          <p:nvPr/>
        </p:nvSpPr>
        <p:spPr>
          <a:xfrm>
            <a:off x="1146875" y="5225497"/>
            <a:ext cx="2604005"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CheckBuffer</a:t>
            </a:r>
            <a:r>
              <a:rPr lang="en-US" sz="3200" b="1" dirty="0"/>
              <a:t>()</a:t>
            </a:r>
          </a:p>
        </p:txBody>
      </p:sp>
      <p:cxnSp>
        <p:nvCxnSpPr>
          <p:cNvPr id="11" name="Straight Arrow Connector 10">
            <a:extLst>
              <a:ext uri="{FF2B5EF4-FFF2-40B4-BE49-F238E27FC236}">
                <a16:creationId xmlns="" xmlns:a16="http://schemas.microsoft.com/office/drawing/2014/main" id="{0AE9E77C-7DF7-664A-BDA9-FC90A5C68912}"/>
              </a:ext>
            </a:extLst>
          </p:cNvPr>
          <p:cNvCxnSpPr>
            <a:cxnSpLocks/>
            <a:endCxn id="4" idx="2"/>
          </p:cNvCxnSpPr>
          <p:nvPr/>
        </p:nvCxnSpPr>
        <p:spPr>
          <a:xfrm flipV="1">
            <a:off x="2818509" y="3316639"/>
            <a:ext cx="17680" cy="1908858"/>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 xmlns:a16="http://schemas.microsoft.com/office/drawing/2014/main" id="{3F43C891-7890-9F4B-8141-160B92D084C5}"/>
              </a:ext>
            </a:extLst>
          </p:cNvPr>
          <p:cNvSpPr txBox="1"/>
          <p:nvPr/>
        </p:nvSpPr>
        <p:spPr>
          <a:xfrm>
            <a:off x="92574" y="3220572"/>
            <a:ext cx="1923735" cy="707886"/>
          </a:xfrm>
          <a:prstGeom prst="rect">
            <a:avLst/>
          </a:prstGeom>
          <a:noFill/>
        </p:spPr>
        <p:txBody>
          <a:bodyPr wrap="square" rtlCol="0">
            <a:spAutoFit/>
          </a:bodyPr>
          <a:lstStyle/>
          <a:p>
            <a:pPr algn="ctr"/>
            <a:r>
              <a:rPr lang="en-US" sz="4000" b="1" dirty="0"/>
              <a:t>KERNEL</a:t>
            </a:r>
          </a:p>
        </p:txBody>
      </p:sp>
      <p:pic>
        <p:nvPicPr>
          <p:cNvPr id="31" name="Picture 30">
            <a:extLst>
              <a:ext uri="{FF2B5EF4-FFF2-40B4-BE49-F238E27FC236}">
                <a16:creationId xmlns="" xmlns:a16="http://schemas.microsoft.com/office/drawing/2014/main" id="{164E1E3D-27F3-1645-8B3A-F080519E214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3947" y="4989408"/>
            <a:ext cx="3176460" cy="1359912"/>
          </a:xfrm>
          <a:prstGeom prst="rect">
            <a:avLst/>
          </a:prstGeom>
        </p:spPr>
      </p:pic>
      <p:cxnSp>
        <p:nvCxnSpPr>
          <p:cNvPr id="33" name="Straight Arrow Connector 32">
            <a:extLst>
              <a:ext uri="{FF2B5EF4-FFF2-40B4-BE49-F238E27FC236}">
                <a16:creationId xmlns="" xmlns:a16="http://schemas.microsoft.com/office/drawing/2014/main" id="{C4556504-EB32-C240-BB06-BACF76B1C112}"/>
              </a:ext>
            </a:extLst>
          </p:cNvPr>
          <p:cNvCxnSpPr>
            <a:cxnSpLocks/>
          </p:cNvCxnSpPr>
          <p:nvPr/>
        </p:nvCxnSpPr>
        <p:spPr>
          <a:xfrm flipH="1">
            <a:off x="7005929" y="5635075"/>
            <a:ext cx="2557220" cy="321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F06FC2A9-F43D-D947-81B3-8CFE351A9AD9}"/>
              </a:ext>
            </a:extLst>
          </p:cNvPr>
          <p:cNvSpPr txBox="1"/>
          <p:nvPr/>
        </p:nvSpPr>
        <p:spPr>
          <a:xfrm>
            <a:off x="3959815" y="6352992"/>
            <a:ext cx="4200043" cy="523220"/>
          </a:xfrm>
          <a:prstGeom prst="rect">
            <a:avLst/>
          </a:prstGeom>
          <a:noFill/>
        </p:spPr>
        <p:txBody>
          <a:bodyPr wrap="square" rtlCol="0">
            <a:spAutoFit/>
          </a:bodyPr>
          <a:lstStyle/>
          <a:p>
            <a:pPr algn="ctr"/>
            <a:r>
              <a:rPr lang="en-US" sz="2800" b="1" dirty="0"/>
              <a:t>Transport Buffer - Receiver</a:t>
            </a:r>
          </a:p>
        </p:txBody>
      </p:sp>
      <p:cxnSp>
        <p:nvCxnSpPr>
          <p:cNvPr id="38" name="Straight Arrow Connector 37">
            <a:extLst>
              <a:ext uri="{FF2B5EF4-FFF2-40B4-BE49-F238E27FC236}">
                <a16:creationId xmlns="" xmlns:a16="http://schemas.microsoft.com/office/drawing/2014/main" id="{3A5457D2-9390-A345-98F4-F81F4523076B}"/>
              </a:ext>
            </a:extLst>
          </p:cNvPr>
          <p:cNvCxnSpPr>
            <a:cxnSpLocks/>
            <a:stCxn id="31" idx="1"/>
            <a:endCxn id="10" idx="3"/>
          </p:cNvCxnSpPr>
          <p:nvPr/>
        </p:nvCxnSpPr>
        <p:spPr>
          <a:xfrm flipH="1" flipV="1">
            <a:off x="3750880" y="5667199"/>
            <a:ext cx="783067" cy="21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96DC161A-44D7-2343-A5E7-10E12C029EC8}"/>
              </a:ext>
            </a:extLst>
          </p:cNvPr>
          <p:cNvSpPr txBox="1"/>
          <p:nvPr/>
        </p:nvSpPr>
        <p:spPr>
          <a:xfrm>
            <a:off x="1054440" y="3791617"/>
            <a:ext cx="1764069" cy="523220"/>
          </a:xfrm>
          <a:prstGeom prst="rect">
            <a:avLst/>
          </a:prstGeom>
          <a:noFill/>
        </p:spPr>
        <p:txBody>
          <a:bodyPr wrap="square" rtlCol="0">
            <a:spAutoFit/>
          </a:bodyPr>
          <a:lstStyle/>
          <a:p>
            <a:pPr algn="ctr"/>
            <a:r>
              <a:rPr lang="en-US" sz="2800" b="1" dirty="0" smtClean="0"/>
              <a:t>Interrupt</a:t>
            </a:r>
            <a:endParaRPr lang="en-US" sz="2800" b="1" dirty="0"/>
          </a:p>
        </p:txBody>
      </p:sp>
      <p:sp>
        <p:nvSpPr>
          <p:cNvPr id="51" name="TextBox 50">
            <a:extLst>
              <a:ext uri="{FF2B5EF4-FFF2-40B4-BE49-F238E27FC236}">
                <a16:creationId xmlns="" xmlns:a16="http://schemas.microsoft.com/office/drawing/2014/main" id="{907004C9-C5EC-2240-BC0E-E04152C9BC2C}"/>
              </a:ext>
            </a:extLst>
          </p:cNvPr>
          <p:cNvSpPr txBox="1"/>
          <p:nvPr/>
        </p:nvSpPr>
        <p:spPr>
          <a:xfrm>
            <a:off x="10120716" y="6108899"/>
            <a:ext cx="2071284" cy="523220"/>
          </a:xfrm>
          <a:prstGeom prst="rect">
            <a:avLst/>
          </a:prstGeom>
          <a:noFill/>
        </p:spPr>
        <p:txBody>
          <a:bodyPr wrap="square" rtlCol="0">
            <a:spAutoFit/>
          </a:bodyPr>
          <a:lstStyle/>
          <a:p>
            <a:pPr algn="ctr"/>
            <a:r>
              <a:rPr lang="en-US" sz="2800" b="1" dirty="0"/>
              <a:t>Data from IP</a:t>
            </a:r>
          </a:p>
        </p:txBody>
      </p:sp>
      <p:cxnSp>
        <p:nvCxnSpPr>
          <p:cNvPr id="52" name="Straight Arrow Connector 51">
            <a:extLst>
              <a:ext uri="{FF2B5EF4-FFF2-40B4-BE49-F238E27FC236}">
                <a16:creationId xmlns="" xmlns:a16="http://schemas.microsoft.com/office/drawing/2014/main" id="{EBA242CA-D2EA-C943-A49B-5A669246DC4D}"/>
              </a:ext>
            </a:extLst>
          </p:cNvPr>
          <p:cNvCxnSpPr>
            <a:cxnSpLocks/>
          </p:cNvCxnSpPr>
          <p:nvPr/>
        </p:nvCxnSpPr>
        <p:spPr>
          <a:xfrm flipH="1" flipV="1">
            <a:off x="7005929" y="5667198"/>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698C2E93-EEDB-E040-9C0A-214DFF4B6F25}"/>
              </a:ext>
            </a:extLst>
          </p:cNvPr>
          <p:cNvSpPr/>
          <p:nvPr/>
        </p:nvSpPr>
        <p:spPr>
          <a:xfrm>
            <a:off x="8229600" y="5225496"/>
            <a:ext cx="2185262"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TportRecv</a:t>
            </a:r>
            <a:r>
              <a:rPr lang="en-US" sz="3200" b="1" dirty="0"/>
              <a:t>()</a:t>
            </a:r>
          </a:p>
        </p:txBody>
      </p:sp>
      <p:cxnSp>
        <p:nvCxnSpPr>
          <p:cNvPr id="54" name="Straight Arrow Connector 53">
            <a:extLst>
              <a:ext uri="{FF2B5EF4-FFF2-40B4-BE49-F238E27FC236}">
                <a16:creationId xmlns="" xmlns:a16="http://schemas.microsoft.com/office/drawing/2014/main" id="{8341AA60-1A35-DC42-9174-038E1EF82B54}"/>
              </a:ext>
            </a:extLst>
          </p:cNvPr>
          <p:cNvCxnSpPr>
            <a:cxnSpLocks/>
          </p:cNvCxnSpPr>
          <p:nvPr/>
        </p:nvCxnSpPr>
        <p:spPr>
          <a:xfrm flipH="1" flipV="1">
            <a:off x="10414862" y="5667196"/>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 xmlns:a16="http://schemas.microsoft.com/office/drawing/2014/main" id="{B403EA02-9A3F-D946-A88D-EEFFF0CA7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95424" y="3094743"/>
            <a:ext cx="3176460" cy="1359912"/>
          </a:xfrm>
          <a:prstGeom prst="rect">
            <a:avLst/>
          </a:prstGeom>
        </p:spPr>
      </p:pic>
      <p:cxnSp>
        <p:nvCxnSpPr>
          <p:cNvPr id="56" name="Straight Arrow Connector 55">
            <a:extLst>
              <a:ext uri="{FF2B5EF4-FFF2-40B4-BE49-F238E27FC236}">
                <a16:creationId xmlns="" xmlns:a16="http://schemas.microsoft.com/office/drawing/2014/main" id="{7A25D828-2EF1-F64A-A33C-A705ACFC8E44}"/>
              </a:ext>
            </a:extLst>
          </p:cNvPr>
          <p:cNvCxnSpPr>
            <a:cxnSpLocks/>
          </p:cNvCxnSpPr>
          <p:nvPr/>
        </p:nvCxnSpPr>
        <p:spPr>
          <a:xfrm flipH="1" flipV="1">
            <a:off x="7222211" y="3679004"/>
            <a:ext cx="1549830" cy="15392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908372A9-7A45-B74B-B971-804D8FD54945}"/>
              </a:ext>
            </a:extLst>
          </p:cNvPr>
          <p:cNvSpPr txBox="1"/>
          <p:nvPr/>
        </p:nvSpPr>
        <p:spPr>
          <a:xfrm>
            <a:off x="3966514" y="906835"/>
            <a:ext cx="8193954" cy="830997"/>
          </a:xfrm>
          <a:prstGeom prst="rect">
            <a:avLst/>
          </a:prstGeom>
          <a:noFill/>
        </p:spPr>
        <p:txBody>
          <a:bodyPr wrap="square" rtlCol="0">
            <a:spAutoFit/>
          </a:bodyPr>
          <a:lstStyle/>
          <a:p>
            <a:r>
              <a:rPr lang="en-US" sz="2400" b="1" dirty="0">
                <a:solidFill>
                  <a:srgbClr val="C00000"/>
                </a:solidFill>
              </a:rPr>
              <a:t>read() call blocks the port until the data is received and the complete data is read from the transport buffer</a:t>
            </a:r>
          </a:p>
        </p:txBody>
      </p:sp>
      <p:sp>
        <p:nvSpPr>
          <p:cNvPr id="23" name="TextBox 22">
            <a:extLst>
              <a:ext uri="{FF2B5EF4-FFF2-40B4-BE49-F238E27FC236}">
                <a16:creationId xmlns="" xmlns:a16="http://schemas.microsoft.com/office/drawing/2014/main" id="{B1EADCE8-666B-AC42-8D0F-EC0F03386D80}"/>
              </a:ext>
            </a:extLst>
          </p:cNvPr>
          <p:cNvSpPr txBox="1"/>
          <p:nvPr/>
        </p:nvSpPr>
        <p:spPr>
          <a:xfrm>
            <a:off x="5194514" y="2569373"/>
            <a:ext cx="6808924" cy="523220"/>
          </a:xfrm>
          <a:prstGeom prst="rect">
            <a:avLst/>
          </a:prstGeom>
          <a:noFill/>
        </p:spPr>
        <p:txBody>
          <a:bodyPr wrap="square" rtlCol="0">
            <a:spAutoFit/>
          </a:bodyPr>
          <a:lstStyle/>
          <a:p>
            <a:pPr algn="r"/>
            <a:r>
              <a:rPr lang="en-US" sz="2800" b="1" dirty="0"/>
              <a:t>Function names are hypothetical</a:t>
            </a:r>
          </a:p>
        </p:txBody>
      </p:sp>
      <p:sp>
        <p:nvSpPr>
          <p:cNvPr id="5" name="TextBox 4"/>
          <p:cNvSpPr txBox="1"/>
          <p:nvPr/>
        </p:nvSpPr>
        <p:spPr>
          <a:xfrm>
            <a:off x="7946109" y="2991398"/>
            <a:ext cx="4340487" cy="1477328"/>
          </a:xfrm>
          <a:prstGeom prst="rect">
            <a:avLst/>
          </a:prstGeom>
          <a:noFill/>
        </p:spPr>
        <p:txBody>
          <a:bodyPr wrap="square" rtlCol="0">
            <a:spAutoFit/>
          </a:bodyPr>
          <a:lstStyle/>
          <a:p>
            <a:r>
              <a:rPr lang="en-US" dirty="0" smtClean="0"/>
              <a:t>As we know different applications have different buffers, this layer determines the correct application’s buffer to be used from the </a:t>
            </a:r>
            <a:r>
              <a:rPr lang="en-US" b="1" dirty="0" smtClean="0"/>
              <a:t>HEADER’s Port No.</a:t>
            </a:r>
            <a:r>
              <a:rPr lang="en-US" dirty="0" smtClean="0"/>
              <a:t> Field and selects the correct Buffer to write the data into </a:t>
            </a:r>
            <a:endParaRPr lang="en-US" dirty="0"/>
          </a:p>
        </p:txBody>
      </p:sp>
      <p:sp>
        <p:nvSpPr>
          <p:cNvPr id="8" name="TextBox 7"/>
          <p:cNvSpPr txBox="1"/>
          <p:nvPr/>
        </p:nvSpPr>
        <p:spPr>
          <a:xfrm>
            <a:off x="4717430" y="4529598"/>
            <a:ext cx="2969435" cy="369332"/>
          </a:xfrm>
          <a:prstGeom prst="rect">
            <a:avLst/>
          </a:prstGeom>
          <a:noFill/>
        </p:spPr>
        <p:txBody>
          <a:bodyPr wrap="square" rtlCol="0">
            <a:spAutoFit/>
          </a:bodyPr>
          <a:lstStyle/>
          <a:p>
            <a:r>
              <a:rPr lang="en-US" dirty="0" smtClean="0"/>
              <a:t>Buffer is one-one with Ports</a:t>
            </a:r>
            <a:endParaRPr lang="en-US" dirty="0"/>
          </a:p>
        </p:txBody>
      </p:sp>
      <p:sp>
        <p:nvSpPr>
          <p:cNvPr id="12" name="TextBox 11"/>
          <p:cNvSpPr txBox="1"/>
          <p:nvPr/>
        </p:nvSpPr>
        <p:spPr>
          <a:xfrm>
            <a:off x="0" y="4989408"/>
            <a:ext cx="1139620" cy="1200329"/>
          </a:xfrm>
          <a:prstGeom prst="rect">
            <a:avLst/>
          </a:prstGeom>
          <a:noFill/>
        </p:spPr>
        <p:txBody>
          <a:bodyPr wrap="square" rtlCol="0">
            <a:spAutoFit/>
          </a:bodyPr>
          <a:lstStyle/>
          <a:p>
            <a:r>
              <a:rPr lang="en-US" dirty="0" smtClean="0"/>
              <a:t>Read(), </a:t>
            </a:r>
            <a:r>
              <a:rPr lang="en-US" dirty="0" err="1" smtClean="0"/>
              <a:t>Recv</a:t>
            </a:r>
            <a:r>
              <a:rPr lang="en-US" dirty="0" smtClean="0"/>
              <a:t>()</a:t>
            </a:r>
          </a:p>
          <a:p>
            <a:r>
              <a:rPr lang="en-US" dirty="0" smtClean="0"/>
              <a:t>wait on this if the</a:t>
            </a:r>
            <a:endParaRPr lang="en-US" dirty="0"/>
          </a:p>
        </p:txBody>
      </p:sp>
      <p:sp>
        <p:nvSpPr>
          <p:cNvPr id="13" name="TextBox 12"/>
          <p:cNvSpPr txBox="1"/>
          <p:nvPr/>
        </p:nvSpPr>
        <p:spPr>
          <a:xfrm>
            <a:off x="-2022" y="6108899"/>
            <a:ext cx="3923091" cy="369332"/>
          </a:xfrm>
          <a:prstGeom prst="rect">
            <a:avLst/>
          </a:prstGeom>
          <a:noFill/>
        </p:spPr>
        <p:txBody>
          <a:bodyPr wrap="square" rtlCol="0">
            <a:spAutoFit/>
          </a:bodyPr>
          <a:lstStyle/>
          <a:p>
            <a:r>
              <a:rPr lang="en-US" dirty="0" smtClean="0"/>
              <a:t>buffer is empty when the call was made</a:t>
            </a:r>
            <a:endParaRPr lang="en-US" dirty="0"/>
          </a:p>
        </p:txBody>
      </p:sp>
      <p:sp>
        <p:nvSpPr>
          <p:cNvPr id="14" name="TextBox 13"/>
          <p:cNvSpPr txBox="1"/>
          <p:nvPr/>
        </p:nvSpPr>
        <p:spPr>
          <a:xfrm>
            <a:off x="991665" y="4190851"/>
            <a:ext cx="1889908" cy="923330"/>
          </a:xfrm>
          <a:prstGeom prst="rect">
            <a:avLst/>
          </a:prstGeom>
          <a:noFill/>
        </p:spPr>
        <p:txBody>
          <a:bodyPr wrap="square" rtlCol="0">
            <a:spAutoFit/>
          </a:bodyPr>
          <a:lstStyle/>
          <a:p>
            <a:r>
              <a:rPr lang="en-US" dirty="0"/>
              <a:t>generated when there is data to read in the </a:t>
            </a:r>
            <a:r>
              <a:rPr lang="en-US" dirty="0" smtClean="0"/>
              <a:t>buffer</a:t>
            </a:r>
            <a:endParaRPr lang="en-US" dirty="0"/>
          </a:p>
        </p:txBody>
      </p:sp>
      <p:sp>
        <p:nvSpPr>
          <p:cNvPr id="15" name="TextBox 14"/>
          <p:cNvSpPr txBox="1"/>
          <p:nvPr/>
        </p:nvSpPr>
        <p:spPr>
          <a:xfrm>
            <a:off x="2881573" y="3804960"/>
            <a:ext cx="1652374" cy="1384995"/>
          </a:xfrm>
          <a:prstGeom prst="rect">
            <a:avLst/>
          </a:prstGeom>
          <a:noFill/>
        </p:spPr>
        <p:txBody>
          <a:bodyPr wrap="square" rtlCol="0">
            <a:spAutoFit/>
          </a:bodyPr>
          <a:lstStyle/>
          <a:p>
            <a:r>
              <a:rPr lang="en-US" sz="2400" b="1" dirty="0"/>
              <a:t>Interrupt </a:t>
            </a:r>
            <a:r>
              <a:rPr lang="en-US" sz="2400" b="1" dirty="0" smtClean="0"/>
              <a:t>:</a:t>
            </a:r>
            <a:r>
              <a:rPr lang="en-US" sz="2000" dirty="0" smtClean="0"/>
              <a:t/>
            </a:r>
            <a:br>
              <a:rPr lang="en-US" sz="2000" dirty="0" smtClean="0"/>
            </a:br>
            <a:r>
              <a:rPr lang="en-US" sz="2000" dirty="0" smtClean="0"/>
              <a:t>Mechanism of interaction with buffer</a:t>
            </a:r>
            <a:endParaRPr lang="en-US" sz="2000" dirty="0"/>
          </a:p>
        </p:txBody>
      </p:sp>
    </p:spTree>
    <p:extLst>
      <p:ext uri="{BB962C8B-B14F-4D97-AF65-F5344CB8AC3E}">
        <p14:creationId xmlns:p14="http://schemas.microsoft.com/office/powerpoint/2010/main" val="16399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48987FA7-4C46-9D43-903B-BC27D1B3583D}"/>
              </a:ext>
            </a:extLst>
          </p:cNvPr>
          <p:cNvSpPr>
            <a:spLocks noGrp="1"/>
          </p:cNvSpPr>
          <p:nvPr>
            <p:ph idx="1"/>
          </p:nvPr>
        </p:nvSpPr>
        <p:spPr>
          <a:xfrm>
            <a:off x="0" y="859536"/>
            <a:ext cx="12192000" cy="5769863"/>
          </a:xfrm>
        </p:spPr>
        <p:txBody>
          <a:bodyPr/>
          <a:lstStyle/>
          <a:p>
            <a:r>
              <a:rPr lang="en-US" dirty="0"/>
              <a:t>Consider a scenario when the network can lose, delay, corrupt and duplicate packets (the underline network layer uses unreliable data delivery)</a:t>
            </a:r>
          </a:p>
          <a:p>
            <a:pPr marL="0" indent="0">
              <a:buNone/>
            </a:pPr>
            <a:r>
              <a:rPr lang="en-US" sz="1800" dirty="0" smtClean="0"/>
              <a:t>So the packet switching paradigm of frame transfer which is followed renders a possibility of packet loss due to a inflow-outflow rate exceeding the buffer size capacity at a particular router. Hence it is not so trivial to ensure whether or not your data packet has reached the destination or not, and if it has decoded it or not. </a:t>
            </a:r>
            <a:br>
              <a:rPr lang="en-US" sz="1800" dirty="0" smtClean="0"/>
            </a:br>
            <a:r>
              <a:rPr lang="en-US" sz="1800" dirty="0" smtClean="0"/>
              <a:t>So lets say that a packet kind of encountered some problem has not reached the end system, and hence no acknowledgement has been issued.</a:t>
            </a:r>
            <a:br>
              <a:rPr lang="en-US" sz="1800" dirty="0" smtClean="0"/>
            </a:br>
            <a:r>
              <a:rPr lang="en-US" sz="1800" dirty="0" smtClean="0"/>
              <a:t>While waiting for this acknowledgement, we might encounter a TIMEOUT and infer that the packet is LOST. Now since this is a reliable connection, another connection request will be sent . Now all the packets take absolutely different paths and hence they can reach not in an absolute FIFO manner. So the newer packets might even reach the end system before the older ones and render a confusion as to whether they are a new connection request or the same requests’ duplicate. </a:t>
            </a:r>
            <a:r>
              <a:rPr lang="en-US" sz="1600" dirty="0" smtClean="0"/>
              <a:t/>
            </a:r>
            <a:br>
              <a:rPr lang="en-US" sz="1600" dirty="0" smtClean="0"/>
            </a:br>
            <a:r>
              <a:rPr lang="en-US" sz="1600" dirty="0" smtClean="0"/>
              <a:t>	</a:t>
            </a:r>
            <a:endParaRPr lang="en-US" dirty="0"/>
          </a:p>
          <a:p>
            <a:r>
              <a:rPr lang="en-US" dirty="0"/>
              <a:t>Consider retransmission for ensuring reliability – </a:t>
            </a:r>
            <a:r>
              <a:rPr lang="en-US" dirty="0" smtClean="0"/>
              <a:t/>
            </a:r>
            <a:br>
              <a:rPr lang="en-US" dirty="0" smtClean="0"/>
            </a:br>
            <a:r>
              <a:rPr lang="en-US" dirty="0" smtClean="0"/>
              <a:t>			every </a:t>
            </a:r>
            <a:r>
              <a:rPr lang="en-US" dirty="0"/>
              <a:t>packet uses different paths to reach the </a:t>
            </a:r>
            <a:r>
              <a:rPr lang="en-US" dirty="0" smtClean="0"/>
              <a:t>destination</a:t>
            </a:r>
            <a:endParaRPr lang="en-US" dirty="0"/>
          </a:p>
          <a:p>
            <a:r>
              <a:rPr lang="en-US" dirty="0"/>
              <a:t>Packets may be delayed and got struck in the network congestion, after the timeout, the sender assumes that the packets have been dropped, and retransmits the packets</a:t>
            </a:r>
          </a:p>
        </p:txBody>
      </p:sp>
      <p:sp>
        <p:nvSpPr>
          <p:cNvPr id="3" name="Title 2">
            <a:extLst>
              <a:ext uri="{FF2B5EF4-FFF2-40B4-BE49-F238E27FC236}">
                <a16:creationId xmlns="" xmlns:a16="http://schemas.microsoft.com/office/drawing/2014/main" id="{B3A14FFC-20DA-9C4B-BF63-7BA832295901}"/>
              </a:ext>
            </a:extLst>
          </p:cNvPr>
          <p:cNvSpPr>
            <a:spLocks noGrp="1"/>
          </p:cNvSpPr>
          <p:nvPr>
            <p:ph type="title"/>
          </p:nvPr>
        </p:nvSpPr>
        <p:spPr/>
        <p:txBody>
          <a:bodyPr/>
          <a:lstStyle/>
          <a:p>
            <a:r>
              <a:rPr lang="en-US" dirty="0"/>
              <a:t>Connection Establishment</a:t>
            </a:r>
          </a:p>
        </p:txBody>
      </p:sp>
    </p:spTree>
    <p:extLst>
      <p:ext uri="{BB962C8B-B14F-4D97-AF65-F5344CB8AC3E}">
        <p14:creationId xmlns:p14="http://schemas.microsoft.com/office/powerpoint/2010/main" val="42627946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B4CFD39-B8C6-3D4C-917C-060FD2276AE6}"/>
              </a:ext>
            </a:extLst>
          </p:cNvPr>
          <p:cNvSpPr>
            <a:spLocks noGrp="1"/>
          </p:cNvSpPr>
          <p:nvPr>
            <p:ph type="title"/>
          </p:nvPr>
        </p:nvSpPr>
        <p:spPr/>
        <p:txBody>
          <a:bodyPr>
            <a:normAutofit fontScale="90000"/>
          </a:bodyPr>
          <a:lstStyle/>
          <a:p>
            <a:r>
              <a:rPr lang="en-US" dirty="0"/>
              <a:t>Application Transport Interfacing – Receiver Side (Alternate Implementation)</a:t>
            </a:r>
          </a:p>
        </p:txBody>
      </p:sp>
      <p:cxnSp>
        <p:nvCxnSpPr>
          <p:cNvPr id="6" name="Straight Connector 5">
            <a:extLst>
              <a:ext uri="{FF2B5EF4-FFF2-40B4-BE49-F238E27FC236}">
                <a16:creationId xmlns=""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 xmlns:a16="http://schemas.microsoft.com/office/drawing/2014/main" id="{54F0114D-3054-8240-A67F-B5775EE23D5F}"/>
              </a:ext>
            </a:extLst>
          </p:cNvPr>
          <p:cNvSpPr/>
          <p:nvPr/>
        </p:nvSpPr>
        <p:spPr>
          <a:xfrm>
            <a:off x="1379348" y="2433236"/>
            <a:ext cx="2913681" cy="883403"/>
          </a:xfrm>
          <a:prstGeom prst="rect">
            <a:avLst/>
          </a:prstGeom>
          <a:solidFill>
            <a:srgbClr val="FF00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read(), </a:t>
            </a:r>
            <a:r>
              <a:rPr lang="en-US" sz="3200" b="1" dirty="0" err="1"/>
              <a:t>recv</a:t>
            </a:r>
            <a:r>
              <a:rPr lang="en-US" sz="3200" b="1" dirty="0"/>
              <a:t>()</a:t>
            </a:r>
          </a:p>
        </p:txBody>
      </p:sp>
      <p:cxnSp>
        <p:nvCxnSpPr>
          <p:cNvPr id="9" name="Straight Arrow Connector 8">
            <a:extLst>
              <a:ext uri="{FF2B5EF4-FFF2-40B4-BE49-F238E27FC236}">
                <a16:creationId xmlns="" xmlns:a16="http://schemas.microsoft.com/office/drawing/2014/main" id="{3A619608-72F0-EF48-81E5-364BB675677F}"/>
              </a:ext>
            </a:extLst>
          </p:cNvPr>
          <p:cNvCxnSpPr>
            <a:cxnSpLocks/>
            <a:stCxn id="4" idx="0"/>
            <a:endCxn id="7" idx="2"/>
          </p:cNvCxnSpPr>
          <p:nvPr/>
        </p:nvCxnSpPr>
        <p:spPr>
          <a:xfrm flipH="1" flipV="1">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7EC8CD5-EA24-7547-BCE7-4025DDE2ECB8}"/>
              </a:ext>
            </a:extLst>
          </p:cNvPr>
          <p:cNvSpPr/>
          <p:nvPr/>
        </p:nvSpPr>
        <p:spPr>
          <a:xfrm>
            <a:off x="1007390" y="5225497"/>
            <a:ext cx="2185262"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PollBuffer</a:t>
            </a:r>
            <a:r>
              <a:rPr lang="en-US" sz="3200" b="1" dirty="0"/>
              <a:t>()</a:t>
            </a:r>
          </a:p>
        </p:txBody>
      </p:sp>
      <p:cxnSp>
        <p:nvCxnSpPr>
          <p:cNvPr id="11" name="Straight Arrow Connector 10">
            <a:extLst>
              <a:ext uri="{FF2B5EF4-FFF2-40B4-BE49-F238E27FC236}">
                <a16:creationId xmlns="" xmlns:a16="http://schemas.microsoft.com/office/drawing/2014/main" id="{0AE9E77C-7DF7-664A-BDA9-FC90A5C68912}"/>
              </a:ext>
            </a:extLst>
          </p:cNvPr>
          <p:cNvCxnSpPr>
            <a:cxnSpLocks/>
          </p:cNvCxnSpPr>
          <p:nvPr/>
        </p:nvCxnSpPr>
        <p:spPr>
          <a:xfrm flipV="1">
            <a:off x="2727047" y="3318661"/>
            <a:ext cx="17680" cy="1908858"/>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57327F3B-963F-CC46-A1D9-667A1BF01D64}"/>
              </a:ext>
            </a:extLst>
          </p:cNvPr>
          <p:cNvSpPr txBox="1"/>
          <p:nvPr/>
        </p:nvSpPr>
        <p:spPr>
          <a:xfrm>
            <a:off x="10120716" y="6108899"/>
            <a:ext cx="2071284" cy="523220"/>
          </a:xfrm>
          <a:prstGeom prst="rect">
            <a:avLst/>
          </a:prstGeom>
          <a:noFill/>
        </p:spPr>
        <p:txBody>
          <a:bodyPr wrap="square" rtlCol="0">
            <a:spAutoFit/>
          </a:bodyPr>
          <a:lstStyle/>
          <a:p>
            <a:pPr algn="ctr"/>
            <a:r>
              <a:rPr lang="en-US" sz="2800" b="1" dirty="0"/>
              <a:t>Data from IP</a:t>
            </a:r>
          </a:p>
        </p:txBody>
      </p:sp>
      <p:sp>
        <p:nvSpPr>
          <p:cNvPr id="16" name="TextBox 15">
            <a:extLst>
              <a:ext uri="{FF2B5EF4-FFF2-40B4-BE49-F238E27FC236}">
                <a16:creationId xmlns=""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 xmlns:a16="http://schemas.microsoft.com/office/drawing/2014/main" id="{3F43C891-7890-9F4B-8141-160B92D084C5}"/>
              </a:ext>
            </a:extLst>
          </p:cNvPr>
          <p:cNvSpPr txBox="1"/>
          <p:nvPr/>
        </p:nvSpPr>
        <p:spPr>
          <a:xfrm>
            <a:off x="92574" y="3220572"/>
            <a:ext cx="1923735" cy="707886"/>
          </a:xfrm>
          <a:prstGeom prst="rect">
            <a:avLst/>
          </a:prstGeom>
          <a:noFill/>
        </p:spPr>
        <p:txBody>
          <a:bodyPr wrap="square" rtlCol="0">
            <a:spAutoFit/>
          </a:bodyPr>
          <a:lstStyle/>
          <a:p>
            <a:pPr algn="ctr"/>
            <a:r>
              <a:rPr lang="en-US" sz="4000" b="1" dirty="0"/>
              <a:t>KERNEL</a:t>
            </a:r>
          </a:p>
        </p:txBody>
      </p:sp>
      <p:pic>
        <p:nvPicPr>
          <p:cNvPr id="31" name="Picture 30">
            <a:extLst>
              <a:ext uri="{FF2B5EF4-FFF2-40B4-BE49-F238E27FC236}">
                <a16:creationId xmlns="" xmlns:a16="http://schemas.microsoft.com/office/drawing/2014/main" id="{164E1E3D-27F3-1645-8B3A-F080519E214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3947" y="4989408"/>
            <a:ext cx="3176460" cy="1359912"/>
          </a:xfrm>
          <a:prstGeom prst="rect">
            <a:avLst/>
          </a:prstGeom>
        </p:spPr>
      </p:pic>
      <p:cxnSp>
        <p:nvCxnSpPr>
          <p:cNvPr id="33" name="Straight Arrow Connector 32">
            <a:extLst>
              <a:ext uri="{FF2B5EF4-FFF2-40B4-BE49-F238E27FC236}">
                <a16:creationId xmlns="" xmlns:a16="http://schemas.microsoft.com/office/drawing/2014/main" id="{C4556504-EB32-C240-BB06-BACF76B1C112}"/>
              </a:ext>
            </a:extLst>
          </p:cNvPr>
          <p:cNvCxnSpPr>
            <a:cxnSpLocks/>
          </p:cNvCxnSpPr>
          <p:nvPr/>
        </p:nvCxnSpPr>
        <p:spPr>
          <a:xfrm flipH="1" flipV="1">
            <a:off x="7005929" y="5667198"/>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F06FC2A9-F43D-D947-81B3-8CFE351A9AD9}"/>
              </a:ext>
            </a:extLst>
          </p:cNvPr>
          <p:cNvSpPr txBox="1"/>
          <p:nvPr/>
        </p:nvSpPr>
        <p:spPr>
          <a:xfrm>
            <a:off x="3520719" y="6356522"/>
            <a:ext cx="5390683" cy="523220"/>
          </a:xfrm>
          <a:prstGeom prst="rect">
            <a:avLst/>
          </a:prstGeom>
          <a:noFill/>
        </p:spPr>
        <p:txBody>
          <a:bodyPr wrap="square" rtlCol="0">
            <a:spAutoFit/>
          </a:bodyPr>
          <a:lstStyle/>
          <a:p>
            <a:pPr algn="ctr"/>
            <a:r>
              <a:rPr lang="en-US" sz="2800" b="1" dirty="0"/>
              <a:t>Transport Buffer - Receiver</a:t>
            </a:r>
          </a:p>
        </p:txBody>
      </p:sp>
      <p:cxnSp>
        <p:nvCxnSpPr>
          <p:cNvPr id="38" name="Straight Arrow Connector 37">
            <a:extLst>
              <a:ext uri="{FF2B5EF4-FFF2-40B4-BE49-F238E27FC236}">
                <a16:creationId xmlns="" xmlns:a16="http://schemas.microsoft.com/office/drawing/2014/main" id="{3A5457D2-9390-A345-98F4-F81F4523076B}"/>
              </a:ext>
            </a:extLst>
          </p:cNvPr>
          <p:cNvCxnSpPr>
            <a:cxnSpLocks/>
            <a:stCxn id="31" idx="1"/>
            <a:endCxn id="10" idx="3"/>
          </p:cNvCxnSpPr>
          <p:nvPr/>
        </p:nvCxnSpPr>
        <p:spPr>
          <a:xfrm flipH="1" flipV="1">
            <a:off x="3192652" y="5667199"/>
            <a:ext cx="1341295" cy="21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276EF48F-B3FA-104B-8574-7ABDAD695266}"/>
              </a:ext>
            </a:extLst>
          </p:cNvPr>
          <p:cNvCxnSpPr>
            <a:cxnSpLocks/>
          </p:cNvCxnSpPr>
          <p:nvPr/>
        </p:nvCxnSpPr>
        <p:spPr>
          <a:xfrm>
            <a:off x="2370674" y="3312967"/>
            <a:ext cx="1" cy="191253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76BEDEA5-E171-BE47-99E2-A01182D44083}"/>
              </a:ext>
            </a:extLst>
          </p:cNvPr>
          <p:cNvSpPr txBox="1"/>
          <p:nvPr/>
        </p:nvSpPr>
        <p:spPr>
          <a:xfrm>
            <a:off x="1309707" y="4193045"/>
            <a:ext cx="1100109" cy="523220"/>
          </a:xfrm>
          <a:prstGeom prst="rect">
            <a:avLst/>
          </a:prstGeom>
          <a:noFill/>
        </p:spPr>
        <p:txBody>
          <a:bodyPr wrap="square" rtlCol="0">
            <a:spAutoFit/>
          </a:bodyPr>
          <a:lstStyle/>
          <a:p>
            <a:pPr algn="ctr"/>
            <a:r>
              <a:rPr lang="en-US" sz="2800" b="1" dirty="0"/>
              <a:t>poll()</a:t>
            </a:r>
          </a:p>
        </p:txBody>
      </p:sp>
      <p:sp>
        <p:nvSpPr>
          <p:cNvPr id="35" name="TextBox 34">
            <a:extLst>
              <a:ext uri="{FF2B5EF4-FFF2-40B4-BE49-F238E27FC236}">
                <a16:creationId xmlns="" xmlns:a16="http://schemas.microsoft.com/office/drawing/2014/main" id="{EADBC850-FEE8-254B-A954-621869A981E6}"/>
              </a:ext>
            </a:extLst>
          </p:cNvPr>
          <p:cNvSpPr txBox="1"/>
          <p:nvPr/>
        </p:nvSpPr>
        <p:spPr>
          <a:xfrm>
            <a:off x="2744727" y="3522168"/>
            <a:ext cx="1100109" cy="523220"/>
          </a:xfrm>
          <a:prstGeom prst="rect">
            <a:avLst/>
          </a:prstGeom>
          <a:noFill/>
        </p:spPr>
        <p:txBody>
          <a:bodyPr wrap="square" rtlCol="0">
            <a:spAutoFit/>
          </a:bodyPr>
          <a:lstStyle/>
          <a:p>
            <a:pPr algn="ctr"/>
            <a:r>
              <a:rPr lang="en-US" sz="2800" b="1" dirty="0"/>
              <a:t>get()</a:t>
            </a:r>
          </a:p>
        </p:txBody>
      </p:sp>
      <p:sp>
        <p:nvSpPr>
          <p:cNvPr id="47" name="Rectangle 46">
            <a:extLst>
              <a:ext uri="{FF2B5EF4-FFF2-40B4-BE49-F238E27FC236}">
                <a16:creationId xmlns="" xmlns:a16="http://schemas.microsoft.com/office/drawing/2014/main" id="{B4E73CEC-A383-5A48-B044-F93A4DD4F00B}"/>
              </a:ext>
            </a:extLst>
          </p:cNvPr>
          <p:cNvSpPr/>
          <p:nvPr/>
        </p:nvSpPr>
        <p:spPr>
          <a:xfrm>
            <a:off x="8229600" y="5225496"/>
            <a:ext cx="2185262"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TportRecv</a:t>
            </a:r>
            <a:r>
              <a:rPr lang="en-US" sz="3200" b="1" dirty="0"/>
              <a:t>()</a:t>
            </a:r>
          </a:p>
        </p:txBody>
      </p:sp>
      <p:cxnSp>
        <p:nvCxnSpPr>
          <p:cNvPr id="51" name="Straight Arrow Connector 50">
            <a:extLst>
              <a:ext uri="{FF2B5EF4-FFF2-40B4-BE49-F238E27FC236}">
                <a16:creationId xmlns="" xmlns:a16="http://schemas.microsoft.com/office/drawing/2014/main" id="{02A895AE-3B64-AC4C-9888-B30B914CA6BB}"/>
              </a:ext>
            </a:extLst>
          </p:cNvPr>
          <p:cNvCxnSpPr>
            <a:cxnSpLocks/>
          </p:cNvCxnSpPr>
          <p:nvPr/>
        </p:nvCxnSpPr>
        <p:spPr>
          <a:xfrm flipH="1" flipV="1">
            <a:off x="10414862" y="5667196"/>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 xmlns:a16="http://schemas.microsoft.com/office/drawing/2014/main" id="{6EC38C13-40EB-444B-A38D-F4E30BF5895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95424" y="3094743"/>
            <a:ext cx="3176460" cy="1359912"/>
          </a:xfrm>
          <a:prstGeom prst="rect">
            <a:avLst/>
          </a:prstGeom>
        </p:spPr>
      </p:pic>
      <p:cxnSp>
        <p:nvCxnSpPr>
          <p:cNvPr id="53" name="Straight Arrow Connector 52">
            <a:extLst>
              <a:ext uri="{FF2B5EF4-FFF2-40B4-BE49-F238E27FC236}">
                <a16:creationId xmlns="" xmlns:a16="http://schemas.microsoft.com/office/drawing/2014/main" id="{AB4A418D-721D-0C4B-937C-2D0C80976EA1}"/>
              </a:ext>
            </a:extLst>
          </p:cNvPr>
          <p:cNvCxnSpPr>
            <a:cxnSpLocks/>
          </p:cNvCxnSpPr>
          <p:nvPr/>
        </p:nvCxnSpPr>
        <p:spPr>
          <a:xfrm flipH="1" flipV="1">
            <a:off x="7222211" y="3679004"/>
            <a:ext cx="1549830" cy="15392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70F2E990-D0FD-C346-94B7-B451D666F8AF}"/>
              </a:ext>
            </a:extLst>
          </p:cNvPr>
          <p:cNvSpPr txBox="1"/>
          <p:nvPr/>
        </p:nvSpPr>
        <p:spPr>
          <a:xfrm>
            <a:off x="5194514" y="2569373"/>
            <a:ext cx="6808924" cy="523220"/>
          </a:xfrm>
          <a:prstGeom prst="rect">
            <a:avLst/>
          </a:prstGeom>
          <a:noFill/>
        </p:spPr>
        <p:txBody>
          <a:bodyPr wrap="square" rtlCol="0">
            <a:spAutoFit/>
          </a:bodyPr>
          <a:lstStyle/>
          <a:p>
            <a:pPr algn="r"/>
            <a:r>
              <a:rPr lang="en-US" sz="2800" b="1" dirty="0"/>
              <a:t>Function names are hypothetical</a:t>
            </a:r>
          </a:p>
        </p:txBody>
      </p:sp>
    </p:spTree>
    <p:extLst>
      <p:ext uri="{BB962C8B-B14F-4D97-AF65-F5344CB8AC3E}">
        <p14:creationId xmlns:p14="http://schemas.microsoft.com/office/powerpoint/2010/main" val="100762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ADB1C9-96B4-BF45-BBCF-2E59CAED072B}"/>
              </a:ext>
            </a:extLst>
          </p:cNvPr>
          <p:cNvSpPr>
            <a:spLocks noGrp="1"/>
          </p:cNvSpPr>
          <p:nvPr>
            <p:ph idx="1"/>
          </p:nvPr>
        </p:nvSpPr>
        <p:spPr/>
        <p:txBody>
          <a:bodyPr/>
          <a:lstStyle/>
          <a:p>
            <a:r>
              <a:rPr lang="en-US" dirty="0"/>
              <a:t>If most segments are nearly the same size, organize the buffer as a pool of identically sized buffers (one segment per buffer) </a:t>
            </a:r>
          </a:p>
          <a:p>
            <a:endParaRPr lang="en-US" dirty="0"/>
          </a:p>
          <a:p>
            <a:r>
              <a:rPr lang="en-US" dirty="0"/>
              <a:t>For variable segment size – </a:t>
            </a:r>
            <a:r>
              <a:rPr lang="en-US" b="1" dirty="0"/>
              <a:t>chained fixed sized buffer </a:t>
            </a:r>
            <a:r>
              <a:rPr lang="en-US" b="1" dirty="0" smtClean="0"/>
              <a:t/>
            </a:r>
            <a:br>
              <a:rPr lang="en-US" b="1" dirty="0" smtClean="0"/>
            </a:br>
            <a:r>
              <a:rPr lang="en-US" dirty="0" smtClean="0"/>
              <a:t>(</a:t>
            </a:r>
            <a:r>
              <a:rPr lang="en-US" dirty="0"/>
              <a:t>buffer size = maximum segment size)</a:t>
            </a:r>
          </a:p>
          <a:p>
            <a:endParaRPr lang="en-US" dirty="0"/>
          </a:p>
          <a:p>
            <a:endParaRPr lang="en-US" dirty="0"/>
          </a:p>
          <a:p>
            <a:endParaRPr lang="en-US" dirty="0"/>
          </a:p>
          <a:p>
            <a:r>
              <a:rPr lang="en-US" dirty="0"/>
              <a:t>Space would be wasted if segment sizes are widely varied</a:t>
            </a:r>
          </a:p>
          <a:p>
            <a:r>
              <a:rPr lang="en-US" dirty="0"/>
              <a:t>Small buffer size – multiple buffers to store a single segment – added complexity in implementation</a:t>
            </a:r>
          </a:p>
          <a:p>
            <a:endParaRPr lang="en-US" dirty="0"/>
          </a:p>
        </p:txBody>
      </p:sp>
      <p:sp>
        <p:nvSpPr>
          <p:cNvPr id="3" name="Title 2">
            <a:extLst>
              <a:ext uri="{FF2B5EF4-FFF2-40B4-BE49-F238E27FC236}">
                <a16:creationId xmlns="" xmlns:a16="http://schemas.microsoft.com/office/drawing/2014/main" id="{D30BF809-F370-C54C-8305-04D3AFD06549}"/>
              </a:ext>
            </a:extLst>
          </p:cNvPr>
          <p:cNvSpPr>
            <a:spLocks noGrp="1"/>
          </p:cNvSpPr>
          <p:nvPr>
            <p:ph type="title"/>
          </p:nvPr>
        </p:nvSpPr>
        <p:spPr/>
        <p:txBody>
          <a:bodyPr/>
          <a:lstStyle/>
          <a:p>
            <a:r>
              <a:rPr lang="en-US" dirty="0"/>
              <a:t>Organizing Transport </a:t>
            </a:r>
            <a:r>
              <a:rPr lang="en-US" b="1" dirty="0"/>
              <a:t>Buffer </a:t>
            </a:r>
            <a:r>
              <a:rPr lang="en-US" b="1" dirty="0" smtClean="0"/>
              <a:t>Pool </a:t>
            </a:r>
            <a:r>
              <a:rPr lang="en-US" dirty="0" smtClean="0"/>
              <a:t>for each application</a:t>
            </a:r>
            <a:endParaRPr lang="en-US" b="1" dirty="0"/>
          </a:p>
        </p:txBody>
      </p:sp>
      <p:grpSp>
        <p:nvGrpSpPr>
          <p:cNvPr id="8" name="Group 7"/>
          <p:cNvGrpSpPr/>
          <p:nvPr/>
        </p:nvGrpSpPr>
        <p:grpSpPr>
          <a:xfrm>
            <a:off x="7830766" y="3093141"/>
            <a:ext cx="3980266" cy="1973686"/>
            <a:chOff x="4016859" y="3085454"/>
            <a:chExt cx="3980266" cy="1973686"/>
          </a:xfrm>
        </p:grpSpPr>
        <p:pic>
          <p:nvPicPr>
            <p:cNvPr id="5" name="Picture 4">
              <a:extLst>
                <a:ext uri="{FF2B5EF4-FFF2-40B4-BE49-F238E27FC236}">
                  <a16:creationId xmlns="" xmlns:a16="http://schemas.microsoft.com/office/drawing/2014/main" id="{7D17A615-E588-EA46-98F9-F23AB4F0FF80}"/>
                </a:ext>
              </a:extLst>
            </p:cNvPr>
            <p:cNvPicPr>
              <a:picLocks noChangeAspect="1"/>
            </p:cNvPicPr>
            <p:nvPr/>
          </p:nvPicPr>
          <p:blipFill>
            <a:blip r:embed="rId3"/>
            <a:stretch>
              <a:fillRect/>
            </a:stretch>
          </p:blipFill>
          <p:spPr>
            <a:xfrm>
              <a:off x="4016859" y="3085454"/>
              <a:ext cx="3980266" cy="1973686"/>
            </a:xfrm>
            <a:prstGeom prst="rect">
              <a:avLst/>
            </a:prstGeom>
          </p:spPr>
        </p:pic>
        <p:sp>
          <p:nvSpPr>
            <p:cNvPr id="4" name="Rectangle 3"/>
            <p:cNvSpPr/>
            <p:nvPr/>
          </p:nvSpPr>
          <p:spPr>
            <a:xfrm>
              <a:off x="4256690" y="3704897"/>
              <a:ext cx="693682" cy="1024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59973" y="3704897"/>
              <a:ext cx="693682" cy="78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15808" y="3704897"/>
              <a:ext cx="693682" cy="1024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9294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89B7278-8533-2F40-AEB9-4ED7250E2A0C}"/>
              </a:ext>
            </a:extLst>
          </p:cNvPr>
          <p:cNvPicPr>
            <a:picLocks noChangeAspect="1"/>
          </p:cNvPicPr>
          <p:nvPr/>
        </p:nvPicPr>
        <p:blipFill rotWithShape="1">
          <a:blip r:embed="rId2"/>
          <a:srcRect r="8320"/>
          <a:stretch/>
        </p:blipFill>
        <p:spPr>
          <a:xfrm>
            <a:off x="6390253" y="932452"/>
            <a:ext cx="5782697" cy="5593677"/>
          </a:xfrm>
          <a:prstGeom prst="rect">
            <a:avLst/>
          </a:prstGeom>
        </p:spPr>
      </p:pic>
      <p:sp>
        <p:nvSpPr>
          <p:cNvPr id="2" name="Content Placeholder 1">
            <a:extLst>
              <a:ext uri="{FF2B5EF4-FFF2-40B4-BE49-F238E27FC236}">
                <a16:creationId xmlns="" xmlns:a16="http://schemas.microsoft.com/office/drawing/2014/main" id="{80723463-0614-0546-A991-8ADB9A038154}"/>
              </a:ext>
            </a:extLst>
          </p:cNvPr>
          <p:cNvSpPr>
            <a:spLocks noGrp="1"/>
          </p:cNvSpPr>
          <p:nvPr>
            <p:ph idx="1"/>
          </p:nvPr>
        </p:nvSpPr>
        <p:spPr>
          <a:xfrm>
            <a:off x="0" y="1097335"/>
            <a:ext cx="6574221" cy="5349838"/>
          </a:xfrm>
        </p:spPr>
        <p:txBody>
          <a:bodyPr/>
          <a:lstStyle/>
          <a:p>
            <a:r>
              <a:rPr lang="en-US" b="1" dirty="0"/>
              <a:t>Variable size buffers  (b)</a:t>
            </a:r>
          </a:p>
          <a:p>
            <a:pPr lvl="1"/>
            <a:r>
              <a:rPr lang="en-US" dirty="0"/>
              <a:t>Advantage: better memory utilization</a:t>
            </a:r>
          </a:p>
          <a:p>
            <a:pPr lvl="1"/>
            <a:r>
              <a:rPr lang="en-US" dirty="0"/>
              <a:t>Disadvantage: Complicated implementation </a:t>
            </a:r>
          </a:p>
          <a:p>
            <a:pPr marL="457200" lvl="1" indent="0">
              <a:buNone/>
            </a:pPr>
            <a:r>
              <a:rPr lang="en-US" sz="1800" dirty="0" smtClean="0"/>
              <a:t>For each segment to be attached we would need to dynamically allocate some memory and then append it to the current buffer</a:t>
            </a:r>
            <a:r>
              <a:rPr lang="en-US" sz="2000" dirty="0" smtClean="0"/>
              <a:t> </a:t>
            </a:r>
            <a:r>
              <a:rPr lang="en-US" sz="1800" dirty="0"/>
              <a:t/>
            </a:r>
            <a:br>
              <a:rPr lang="en-US" sz="1800" dirty="0"/>
            </a:br>
            <a:r>
              <a:rPr lang="en-US" sz="1800" dirty="0" smtClean="0"/>
              <a:t>and then add the data</a:t>
            </a:r>
            <a:br>
              <a:rPr lang="en-US" sz="1800" dirty="0" smtClean="0"/>
            </a:br>
            <a:endParaRPr lang="en-US" dirty="0"/>
          </a:p>
          <a:p>
            <a:r>
              <a:rPr lang="en-US" dirty="0"/>
              <a:t>Single large </a:t>
            </a:r>
            <a:r>
              <a:rPr lang="en-US" b="1" dirty="0"/>
              <a:t>circular buffer </a:t>
            </a:r>
            <a:r>
              <a:rPr lang="en-US" dirty="0"/>
              <a:t>for every connection </a:t>
            </a:r>
            <a:r>
              <a:rPr lang="en-US" b="1" dirty="0"/>
              <a:t>(c)</a:t>
            </a:r>
          </a:p>
          <a:p>
            <a:pPr lvl="1"/>
            <a:r>
              <a:rPr lang="en-US" dirty="0"/>
              <a:t>Good use of memory only when connections are heavily </a:t>
            </a:r>
            <a:r>
              <a:rPr lang="en-US" dirty="0" smtClean="0"/>
              <a:t>loaded</a:t>
            </a:r>
          </a:p>
          <a:p>
            <a:pPr marL="457200" lvl="1" indent="0">
              <a:buNone/>
            </a:pPr>
            <a:r>
              <a:rPr lang="en-US" sz="1800" dirty="0" smtClean="0"/>
              <a:t>This is because this is after all a Fixed Sized buffer , so in case not much data is there to be stored, i.e. the load on the buffer is not too much, we would again be wasting a lot of statically allocated space.</a:t>
            </a:r>
            <a:r>
              <a:rPr lang="en-US" dirty="0" smtClean="0"/>
              <a:t/>
            </a:r>
            <a:br>
              <a:rPr lang="en-US" dirty="0" smtClean="0"/>
            </a:br>
            <a:endParaRPr lang="en-US" dirty="0"/>
          </a:p>
          <a:p>
            <a:pPr lvl="1"/>
            <a:endParaRPr lang="en-US" dirty="0"/>
          </a:p>
        </p:txBody>
      </p:sp>
      <p:sp>
        <p:nvSpPr>
          <p:cNvPr id="3" name="Title 2">
            <a:extLst>
              <a:ext uri="{FF2B5EF4-FFF2-40B4-BE49-F238E27FC236}">
                <a16:creationId xmlns="" xmlns:a16="http://schemas.microsoft.com/office/drawing/2014/main" id="{47C5287C-49E9-4E44-985D-C7A9A090FF19}"/>
              </a:ext>
            </a:extLst>
          </p:cNvPr>
          <p:cNvSpPr>
            <a:spLocks noGrp="1"/>
          </p:cNvSpPr>
          <p:nvPr>
            <p:ph type="title"/>
          </p:nvPr>
        </p:nvSpPr>
        <p:spPr/>
        <p:txBody>
          <a:bodyPr/>
          <a:lstStyle/>
          <a:p>
            <a:r>
              <a:rPr lang="en-US" dirty="0"/>
              <a:t>Organizing Transport Buffer Pool</a:t>
            </a:r>
          </a:p>
        </p:txBody>
      </p:sp>
      <p:sp>
        <p:nvSpPr>
          <p:cNvPr id="6" name="TextBox 5">
            <a:extLst>
              <a:ext uri="{FF2B5EF4-FFF2-40B4-BE49-F238E27FC236}">
                <a16:creationId xmlns="" xmlns:a16="http://schemas.microsoft.com/office/drawing/2014/main" id="{0BC43C9F-75AC-A342-AEBF-4F27ADAA8F5B}"/>
              </a:ext>
            </a:extLst>
          </p:cNvPr>
          <p:cNvSpPr txBox="1"/>
          <p:nvPr/>
        </p:nvSpPr>
        <p:spPr>
          <a:xfrm>
            <a:off x="6274504" y="6468980"/>
            <a:ext cx="5917495"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6359120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196F170-9E73-504C-80AE-680FF2D46AE1}"/>
              </a:ext>
            </a:extLst>
          </p:cNvPr>
          <p:cNvSpPr>
            <a:spLocks noGrp="1"/>
          </p:cNvSpPr>
          <p:nvPr>
            <p:ph idx="1"/>
          </p:nvPr>
        </p:nvSpPr>
        <p:spPr>
          <a:xfrm>
            <a:off x="319668" y="859536"/>
            <a:ext cx="11872332" cy="5625669"/>
          </a:xfrm>
        </p:spPr>
        <p:txBody>
          <a:bodyPr/>
          <a:lstStyle/>
          <a:p>
            <a:r>
              <a:rPr lang="en-US" dirty="0"/>
              <a:t>Sender and receiver needs to dynamically adjust buffer </a:t>
            </a:r>
            <a:r>
              <a:rPr lang="en-US" dirty="0" smtClean="0"/>
              <a:t>allocations</a:t>
            </a:r>
            <a:br>
              <a:rPr lang="en-US" dirty="0" smtClean="0"/>
            </a:br>
            <a:endParaRPr lang="en-US" dirty="0"/>
          </a:p>
          <a:p>
            <a:r>
              <a:rPr lang="en-US" dirty="0" smtClean="0"/>
              <a:t>On the Receiver Side ; based </a:t>
            </a:r>
            <a:r>
              <a:rPr lang="en-US" dirty="0"/>
              <a:t>on the rate difference between the </a:t>
            </a:r>
            <a:r>
              <a:rPr lang="en-US" dirty="0" smtClean="0"/>
              <a:t/>
            </a:r>
            <a:br>
              <a:rPr lang="en-US" dirty="0" smtClean="0"/>
            </a:br>
            <a:r>
              <a:rPr lang="en-US" b="1" dirty="0" smtClean="0"/>
              <a:t>receive </a:t>
            </a:r>
            <a:r>
              <a:rPr lang="en-US" b="1" dirty="0"/>
              <a:t>rate by the transport entity </a:t>
            </a:r>
            <a:r>
              <a:rPr lang="en-US" dirty="0"/>
              <a:t>and the </a:t>
            </a:r>
            <a:r>
              <a:rPr lang="en-US" b="1" dirty="0"/>
              <a:t>receive rate by the application</a:t>
            </a:r>
            <a:r>
              <a:rPr lang="en-US" dirty="0"/>
              <a:t>, the available size of the receiver buffer changes </a:t>
            </a:r>
          </a:p>
          <a:p>
            <a:endParaRPr lang="en-US" dirty="0"/>
          </a:p>
          <a:p>
            <a:endParaRPr lang="en-US" dirty="0"/>
          </a:p>
          <a:p>
            <a:endParaRPr lang="en-US" dirty="0"/>
          </a:p>
          <a:p>
            <a:endParaRPr lang="en-US" dirty="0"/>
          </a:p>
          <a:p>
            <a:r>
              <a:rPr lang="en-US" dirty="0"/>
              <a:t>Sender should not send more data compared to receiver buffer space – </a:t>
            </a:r>
            <a:r>
              <a:rPr lang="en-US" b="1" i="1" dirty="0"/>
              <a:t>dynamically adjust </a:t>
            </a:r>
            <a:r>
              <a:rPr lang="en-US" b="1" i="1" dirty="0" smtClean="0"/>
              <a:t>window </a:t>
            </a:r>
            <a:r>
              <a:rPr lang="en-US" b="1" i="1" dirty="0"/>
              <a:t>size based on availability of receiver buffer space</a:t>
            </a:r>
          </a:p>
        </p:txBody>
      </p:sp>
      <p:sp>
        <p:nvSpPr>
          <p:cNvPr id="3" name="Title 2">
            <a:extLst>
              <a:ext uri="{FF2B5EF4-FFF2-40B4-BE49-F238E27FC236}">
                <a16:creationId xmlns="" xmlns:a16="http://schemas.microsoft.com/office/drawing/2014/main" id="{3D8FC2B3-2B02-CF49-B012-FFE3B9EEACAD}"/>
              </a:ext>
            </a:extLst>
          </p:cNvPr>
          <p:cNvSpPr>
            <a:spLocks noGrp="1"/>
          </p:cNvSpPr>
          <p:nvPr>
            <p:ph type="title"/>
          </p:nvPr>
        </p:nvSpPr>
        <p:spPr/>
        <p:txBody>
          <a:bodyPr/>
          <a:lstStyle/>
          <a:p>
            <a:r>
              <a:rPr lang="en-US" dirty="0"/>
              <a:t>Dynamic Buffer Management for Window Based Flow Control</a:t>
            </a:r>
          </a:p>
        </p:txBody>
      </p:sp>
      <p:sp>
        <p:nvSpPr>
          <p:cNvPr id="4" name="Rectangle 3">
            <a:extLst>
              <a:ext uri="{FF2B5EF4-FFF2-40B4-BE49-F238E27FC236}">
                <a16:creationId xmlns="" xmlns:a16="http://schemas.microsoft.com/office/drawing/2014/main" id="{79F3C08A-7C91-4942-AEC5-093A7E26139D}"/>
              </a:ext>
            </a:extLst>
          </p:cNvPr>
          <p:cNvSpPr/>
          <p:nvPr/>
        </p:nvSpPr>
        <p:spPr>
          <a:xfrm>
            <a:off x="480448" y="3254643"/>
            <a:ext cx="5579390" cy="852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3B352840-5FD0-C64C-B051-5F9AC8C44EB3}"/>
              </a:ext>
            </a:extLst>
          </p:cNvPr>
          <p:cNvSpPr/>
          <p:nvPr/>
        </p:nvSpPr>
        <p:spPr>
          <a:xfrm>
            <a:off x="5703377" y="3239144"/>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112F18FA-6DFD-3C49-A133-9FE8A97D0E91}"/>
              </a:ext>
            </a:extLst>
          </p:cNvPr>
          <p:cNvSpPr/>
          <p:nvPr/>
        </p:nvSpPr>
        <p:spPr>
          <a:xfrm>
            <a:off x="5346916" y="3239145"/>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B6E1C9DF-5B86-5049-96A6-C519636FAE60}"/>
              </a:ext>
            </a:extLst>
          </p:cNvPr>
          <p:cNvSpPr/>
          <p:nvPr/>
        </p:nvSpPr>
        <p:spPr>
          <a:xfrm>
            <a:off x="4990455" y="3239145"/>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76AF187-775A-B242-BE04-85E7A99EB90E}"/>
              </a:ext>
            </a:extLst>
          </p:cNvPr>
          <p:cNvSpPr/>
          <p:nvPr/>
        </p:nvSpPr>
        <p:spPr>
          <a:xfrm>
            <a:off x="6431797" y="3239144"/>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02D26071-3A56-BF43-A831-A82749282D21}"/>
              </a:ext>
            </a:extLst>
          </p:cNvPr>
          <p:cNvSpPr/>
          <p:nvPr/>
        </p:nvSpPr>
        <p:spPr>
          <a:xfrm>
            <a:off x="6931145" y="3254643"/>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B5BB04F-3D5D-8346-B941-4324DAF54628}"/>
              </a:ext>
            </a:extLst>
          </p:cNvPr>
          <p:cNvSpPr/>
          <p:nvPr/>
        </p:nvSpPr>
        <p:spPr>
          <a:xfrm>
            <a:off x="7430493" y="3254642"/>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 xmlns:a16="http://schemas.microsoft.com/office/drawing/2014/main" id="{F0D73E70-7E1A-9543-A565-3D0BABA4EFA4}"/>
              </a:ext>
            </a:extLst>
          </p:cNvPr>
          <p:cNvCxnSpPr/>
          <p:nvPr/>
        </p:nvCxnSpPr>
        <p:spPr>
          <a:xfrm>
            <a:off x="480448" y="4138046"/>
            <a:ext cx="0" cy="7904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9C78A0A-DE67-EB41-8324-2E097E312451}"/>
              </a:ext>
            </a:extLst>
          </p:cNvPr>
          <p:cNvCxnSpPr/>
          <p:nvPr/>
        </p:nvCxnSpPr>
        <p:spPr>
          <a:xfrm>
            <a:off x="4990455" y="4107049"/>
            <a:ext cx="0" cy="7904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0B6BD79B-7EEB-7C46-AF43-B4A2E47E521C}"/>
              </a:ext>
            </a:extLst>
          </p:cNvPr>
          <p:cNvCxnSpPr/>
          <p:nvPr/>
        </p:nvCxnSpPr>
        <p:spPr>
          <a:xfrm>
            <a:off x="480448" y="4448012"/>
            <a:ext cx="4510007" cy="0"/>
          </a:xfrm>
          <a:prstGeom prst="straightConnector1">
            <a:avLst/>
          </a:prstGeom>
          <a:ln w="7620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A16A8017-796B-8D4D-B6B6-165964749E40}"/>
              </a:ext>
            </a:extLst>
          </p:cNvPr>
          <p:cNvSpPr txBox="1"/>
          <p:nvPr/>
        </p:nvSpPr>
        <p:spPr>
          <a:xfrm>
            <a:off x="1308260" y="4588109"/>
            <a:ext cx="2969274" cy="369332"/>
          </a:xfrm>
          <a:prstGeom prst="rect">
            <a:avLst/>
          </a:prstGeom>
          <a:noFill/>
        </p:spPr>
        <p:txBody>
          <a:bodyPr wrap="none" rtlCol="0">
            <a:spAutoFit/>
          </a:bodyPr>
          <a:lstStyle/>
          <a:p>
            <a:r>
              <a:rPr lang="en-US" b="1" dirty="0"/>
              <a:t>Free Space at Receiver Buffer</a:t>
            </a:r>
          </a:p>
        </p:txBody>
      </p:sp>
      <p:sp>
        <p:nvSpPr>
          <p:cNvPr id="22" name="Rectangle 21">
            <a:extLst>
              <a:ext uri="{FF2B5EF4-FFF2-40B4-BE49-F238E27FC236}">
                <a16:creationId xmlns="" xmlns:a16="http://schemas.microsoft.com/office/drawing/2014/main" id="{F77BE4ED-AC43-D74A-8375-A1A09703C4B4}"/>
              </a:ext>
            </a:extLst>
          </p:cNvPr>
          <p:cNvSpPr/>
          <p:nvPr/>
        </p:nvSpPr>
        <p:spPr>
          <a:xfrm>
            <a:off x="8795603" y="2812940"/>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711BEDDC-846D-E944-A0F0-BBA9CDE3C393}"/>
              </a:ext>
            </a:extLst>
          </p:cNvPr>
          <p:cNvSpPr/>
          <p:nvPr/>
        </p:nvSpPr>
        <p:spPr>
          <a:xfrm>
            <a:off x="8807700" y="4138046"/>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5829B386-5757-A74D-9E22-11007ED6B50B}"/>
              </a:ext>
            </a:extLst>
          </p:cNvPr>
          <p:cNvSpPr txBox="1"/>
          <p:nvPr/>
        </p:nvSpPr>
        <p:spPr>
          <a:xfrm>
            <a:off x="9294951" y="2931476"/>
            <a:ext cx="2577380" cy="646331"/>
          </a:xfrm>
          <a:prstGeom prst="rect">
            <a:avLst/>
          </a:prstGeom>
          <a:noFill/>
        </p:spPr>
        <p:txBody>
          <a:bodyPr wrap="square" rtlCol="0">
            <a:spAutoFit/>
          </a:bodyPr>
          <a:lstStyle/>
          <a:p>
            <a:r>
              <a:rPr lang="en-US" b="1" dirty="0"/>
              <a:t>Segments awaiting at the buffer</a:t>
            </a:r>
          </a:p>
        </p:txBody>
      </p:sp>
      <p:sp>
        <p:nvSpPr>
          <p:cNvPr id="25" name="TextBox 24">
            <a:extLst>
              <a:ext uri="{FF2B5EF4-FFF2-40B4-BE49-F238E27FC236}">
                <a16:creationId xmlns="" xmlns:a16="http://schemas.microsoft.com/office/drawing/2014/main" id="{846D953C-900E-954F-98BF-AF309B7B8520}"/>
              </a:ext>
            </a:extLst>
          </p:cNvPr>
          <p:cNvSpPr txBox="1"/>
          <p:nvPr/>
        </p:nvSpPr>
        <p:spPr>
          <a:xfrm>
            <a:off x="9294951" y="4247259"/>
            <a:ext cx="2577380" cy="646331"/>
          </a:xfrm>
          <a:prstGeom prst="rect">
            <a:avLst/>
          </a:prstGeom>
          <a:noFill/>
        </p:spPr>
        <p:txBody>
          <a:bodyPr wrap="square" rtlCol="0">
            <a:spAutoFit/>
          </a:bodyPr>
          <a:lstStyle/>
          <a:p>
            <a:r>
              <a:rPr lang="en-US" b="1" dirty="0"/>
              <a:t>Segments read by the application</a:t>
            </a:r>
          </a:p>
        </p:txBody>
      </p:sp>
    </p:spTree>
    <p:extLst>
      <p:ext uri="{BB962C8B-B14F-4D97-AF65-F5344CB8AC3E}">
        <p14:creationId xmlns:p14="http://schemas.microsoft.com/office/powerpoint/2010/main" val="29014975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420688" y="888663"/>
            <a:ext cx="8660962" cy="5031417"/>
            <a:chOff x="1207891" y="1510927"/>
            <a:chExt cx="8660962" cy="5031417"/>
          </a:xfrm>
        </p:grpSpPr>
        <p:grpSp>
          <p:nvGrpSpPr>
            <p:cNvPr id="6" name="Group 5"/>
            <p:cNvGrpSpPr/>
            <p:nvPr/>
          </p:nvGrpSpPr>
          <p:grpSpPr>
            <a:xfrm>
              <a:off x="1207891" y="1510927"/>
              <a:ext cx="8660962" cy="4961077"/>
              <a:chOff x="1207891" y="1510927"/>
              <a:chExt cx="8660962" cy="4961077"/>
            </a:xfrm>
          </p:grpSpPr>
          <p:pic>
            <p:nvPicPr>
              <p:cNvPr id="14" name="Picture 13">
                <a:extLst>
                  <a:ext uri="{FF2B5EF4-FFF2-40B4-BE49-F238E27FC236}">
                    <a16:creationId xmlns="" xmlns:a16="http://schemas.microsoft.com/office/drawing/2014/main" id="{00442571-4E7B-504F-AEDD-20A3E3044A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211" t="1409" r="11679" b="-1409"/>
              <a:stretch/>
            </p:blipFill>
            <p:spPr>
              <a:xfrm>
                <a:off x="1207891" y="1626506"/>
                <a:ext cx="8660962" cy="4845498"/>
              </a:xfrm>
              <a:prstGeom prst="rect">
                <a:avLst/>
              </a:prstGeom>
            </p:spPr>
          </p:pic>
          <p:sp>
            <p:nvSpPr>
              <p:cNvPr id="5" name="TextBox 4"/>
              <p:cNvSpPr txBox="1"/>
              <p:nvPr/>
            </p:nvSpPr>
            <p:spPr>
              <a:xfrm>
                <a:off x="1838519" y="1510927"/>
                <a:ext cx="1062343" cy="369332"/>
              </a:xfrm>
              <a:prstGeom prst="rect">
                <a:avLst/>
              </a:prstGeom>
              <a:noFill/>
            </p:spPr>
            <p:txBody>
              <a:bodyPr wrap="square" rtlCol="0">
                <a:spAutoFit/>
              </a:bodyPr>
              <a:lstStyle/>
              <a:p>
                <a:r>
                  <a:rPr lang="en-US" dirty="0" smtClean="0"/>
                  <a:t>SENDER</a:t>
                </a:r>
                <a:endParaRPr lang="en-US" dirty="0"/>
              </a:p>
            </p:txBody>
          </p:sp>
          <p:sp>
            <p:nvSpPr>
              <p:cNvPr id="8" name="TextBox 7"/>
              <p:cNvSpPr txBox="1"/>
              <p:nvPr/>
            </p:nvSpPr>
            <p:spPr>
              <a:xfrm>
                <a:off x="4792717" y="1519610"/>
                <a:ext cx="1258795" cy="369332"/>
              </a:xfrm>
              <a:prstGeom prst="rect">
                <a:avLst/>
              </a:prstGeom>
              <a:noFill/>
            </p:spPr>
            <p:txBody>
              <a:bodyPr wrap="square" rtlCol="0">
                <a:spAutoFit/>
              </a:bodyPr>
              <a:lstStyle/>
              <a:p>
                <a:r>
                  <a:rPr lang="en-US" dirty="0" smtClean="0"/>
                  <a:t>RECEIVER</a:t>
                </a:r>
                <a:endParaRPr lang="en-US" dirty="0"/>
              </a:p>
            </p:txBody>
          </p:sp>
        </p:grpSp>
        <p:sp>
          <p:nvSpPr>
            <p:cNvPr id="15" name="Rectangle 14">
              <a:extLst>
                <a:ext uri="{FF2B5EF4-FFF2-40B4-BE49-F238E27FC236}">
                  <a16:creationId xmlns="" xmlns:a16="http://schemas.microsoft.com/office/drawing/2014/main" id="{4964E319-1AD4-3847-B528-C6B357FD7CB4}"/>
                </a:ext>
              </a:extLst>
            </p:cNvPr>
            <p:cNvSpPr/>
            <p:nvPr/>
          </p:nvSpPr>
          <p:spPr>
            <a:xfrm>
              <a:off x="1984151" y="6164936"/>
              <a:ext cx="7314832" cy="3774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 xmlns:a16="http://schemas.microsoft.com/office/drawing/2014/main" id="{3D8FC2B3-2B02-CF49-B012-FFE3B9EEACAD}"/>
              </a:ext>
            </a:extLst>
          </p:cNvPr>
          <p:cNvSpPr>
            <a:spLocks noGrp="1"/>
          </p:cNvSpPr>
          <p:nvPr>
            <p:ph type="title"/>
          </p:nvPr>
        </p:nvSpPr>
        <p:spPr/>
        <p:txBody>
          <a:bodyPr/>
          <a:lstStyle/>
          <a:p>
            <a:r>
              <a:rPr lang="en-US" dirty="0"/>
              <a:t>Dynamic Buffer Management for </a:t>
            </a:r>
            <a:r>
              <a:rPr lang="en-US" dirty="0" smtClean="0"/>
              <a:t>Selective Repeat</a:t>
            </a:r>
            <a:endParaRPr lang="en-US" dirty="0"/>
          </a:p>
        </p:txBody>
      </p:sp>
      <p:sp>
        <p:nvSpPr>
          <p:cNvPr id="9" name="TextBox 8"/>
          <p:cNvSpPr txBox="1"/>
          <p:nvPr/>
        </p:nvSpPr>
        <p:spPr>
          <a:xfrm>
            <a:off x="0" y="897346"/>
            <a:ext cx="4272456" cy="5632311"/>
          </a:xfrm>
          <a:prstGeom prst="rect">
            <a:avLst/>
          </a:prstGeom>
          <a:noFill/>
        </p:spPr>
        <p:txBody>
          <a:bodyPr wrap="square" rtlCol="0">
            <a:spAutoFit/>
          </a:bodyPr>
          <a:lstStyle/>
          <a:p>
            <a:r>
              <a:rPr lang="en-US" dirty="0" smtClean="0"/>
              <a:t>Here A initially requests for a buffer  (window size ) of 8 but B in its ACK only allows  4.  </a:t>
            </a:r>
            <a:br>
              <a:rPr lang="en-US" dirty="0" smtClean="0"/>
            </a:br>
            <a:r>
              <a:rPr lang="en-US" dirty="0" smtClean="0"/>
              <a:t>A sends 0 , A sends 1 , A sends 2 ( lost)</a:t>
            </a:r>
          </a:p>
          <a:p>
            <a:r>
              <a:rPr lang="en-US" dirty="0" smtClean="0"/>
              <a:t>B sends an ACK for 1( and 0 ) and allots a buffer of 3 now. </a:t>
            </a:r>
          </a:p>
          <a:p>
            <a:r>
              <a:rPr lang="en-US" dirty="0" smtClean="0"/>
              <a:t>This 3 will permit 2-4 since B hasn’t </a:t>
            </a:r>
            <a:r>
              <a:rPr lang="en-US" dirty="0" err="1" smtClean="0"/>
              <a:t>recv</a:t>
            </a:r>
            <a:r>
              <a:rPr lang="en-US" dirty="0" smtClean="0"/>
              <a:t> 2.</a:t>
            </a:r>
          </a:p>
          <a:p>
            <a:r>
              <a:rPr lang="en-US" dirty="0" smtClean="0"/>
              <a:t>A sends 3, A sends 4 and then waits for ACK</a:t>
            </a:r>
          </a:p>
          <a:p>
            <a:r>
              <a:rPr lang="en-US" dirty="0" smtClean="0"/>
              <a:t>B has stored 3 and 4 in its buffer while waiting for 2. No NAK has been sent, so A times out and resends 2-4 which is then </a:t>
            </a:r>
            <a:r>
              <a:rPr lang="en-US" dirty="0" err="1" smtClean="0"/>
              <a:t>ACKed</a:t>
            </a:r>
            <a:r>
              <a:rPr lang="en-US" dirty="0" smtClean="0"/>
              <a:t> by B with a buffer of 0 -&gt; Blocking A</a:t>
            </a:r>
            <a:br>
              <a:rPr lang="en-US" dirty="0" smtClean="0"/>
            </a:br>
            <a:r>
              <a:rPr lang="en-US" dirty="0" smtClean="0"/>
              <a:t>Another ACK sent with same ACK value and buffer of 1 allowing 5 to be sent. Another ACK sent now with buffer of 2 allowing 6too</a:t>
            </a:r>
          </a:p>
          <a:p>
            <a:r>
              <a:rPr lang="en-US" dirty="0" smtClean="0"/>
              <a:t>A sends 5, A sends 6 and then waits for ACK</a:t>
            </a:r>
          </a:p>
          <a:p>
            <a:r>
              <a:rPr lang="en-US" dirty="0" smtClean="0"/>
              <a:t>B </a:t>
            </a:r>
            <a:r>
              <a:rPr lang="en-US" dirty="0" err="1" smtClean="0"/>
              <a:t>ACKes</a:t>
            </a:r>
            <a:r>
              <a:rPr lang="en-US" dirty="0" smtClean="0"/>
              <a:t> the sends with a buffer of 0. </a:t>
            </a:r>
          </a:p>
          <a:p>
            <a:r>
              <a:rPr lang="en-US" dirty="0" smtClean="0"/>
              <a:t>B now sends another ACK with buffer of 4</a:t>
            </a:r>
          </a:p>
          <a:p>
            <a:r>
              <a:rPr lang="en-US" b="1" dirty="0" smtClean="0"/>
              <a:t>WHICH GETS LOST AND NO REACHES A</a:t>
            </a:r>
          </a:p>
          <a:p>
            <a:r>
              <a:rPr lang="en-US" dirty="0" smtClean="0"/>
              <a:t>B keeps on waiting for A (blocked) to send</a:t>
            </a:r>
          </a:p>
        </p:txBody>
      </p:sp>
      <p:sp>
        <p:nvSpPr>
          <p:cNvPr id="11" name="TextBox 10"/>
          <p:cNvSpPr txBox="1"/>
          <p:nvPr/>
        </p:nvSpPr>
        <p:spPr>
          <a:xfrm>
            <a:off x="4196948" y="5964702"/>
            <a:ext cx="7884702" cy="923330"/>
          </a:xfrm>
          <a:prstGeom prst="rect">
            <a:avLst/>
          </a:prstGeom>
          <a:noFill/>
        </p:spPr>
        <p:txBody>
          <a:bodyPr wrap="square" rtlCol="0">
            <a:spAutoFit/>
          </a:bodyPr>
          <a:lstStyle/>
          <a:p>
            <a:r>
              <a:rPr lang="en-US" dirty="0" smtClean="0"/>
              <a:t>In order to take care of this deadlock, we need to have B handle this deadlock </a:t>
            </a:r>
            <a:br>
              <a:rPr lang="en-US" dirty="0" smtClean="0"/>
            </a:br>
            <a:r>
              <a:rPr lang="en-US" dirty="0" smtClean="0"/>
              <a:t>If B does not receive any data from A and the connection is still open, it times-out and sends the previous ACK till the deadlock is resolved.</a:t>
            </a:r>
            <a:endParaRPr lang="en-US" dirty="0"/>
          </a:p>
        </p:txBody>
      </p:sp>
    </p:spTree>
    <p:extLst>
      <p:ext uri="{BB962C8B-B14F-4D97-AF65-F5344CB8AC3E}">
        <p14:creationId xmlns:p14="http://schemas.microsoft.com/office/powerpoint/2010/main" val="37496529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4F327EA-C9AA-8C44-A3C8-23F242F0E7F6}"/>
              </a:ext>
            </a:extLst>
          </p:cNvPr>
          <p:cNvSpPr>
            <a:spLocks noGrp="1"/>
          </p:cNvSpPr>
          <p:nvPr>
            <p:ph idx="1"/>
          </p:nvPr>
        </p:nvSpPr>
        <p:spPr>
          <a:xfrm>
            <a:off x="-84405" y="843733"/>
            <a:ext cx="12421771" cy="788119"/>
          </a:xfrm>
        </p:spPr>
        <p:txBody>
          <a:bodyPr/>
          <a:lstStyle/>
          <a:p>
            <a:pPr marL="0" indent="0">
              <a:buNone/>
            </a:pPr>
            <a:r>
              <a:rPr lang="en-US" dirty="0"/>
              <a:t>Consider a centralized network scenario – how can you maintain optimal flow rates?</a:t>
            </a:r>
          </a:p>
        </p:txBody>
      </p:sp>
      <p:sp>
        <p:nvSpPr>
          <p:cNvPr id="3" name="Title 2">
            <a:extLst>
              <a:ext uri="{FF2B5EF4-FFF2-40B4-BE49-F238E27FC236}">
                <a16:creationId xmlns="" xmlns:a16="http://schemas.microsoft.com/office/drawing/2014/main" id="{C351030E-3360-ED42-81AA-6128DB9EFFAA}"/>
              </a:ext>
            </a:extLst>
          </p:cNvPr>
          <p:cNvSpPr>
            <a:spLocks noGrp="1"/>
          </p:cNvSpPr>
          <p:nvPr>
            <p:ph type="title"/>
          </p:nvPr>
        </p:nvSpPr>
        <p:spPr/>
        <p:txBody>
          <a:bodyPr/>
          <a:lstStyle/>
          <a:p>
            <a:r>
              <a:rPr lang="en-US" dirty="0"/>
              <a:t>Congestion Control in the Network</a:t>
            </a:r>
          </a:p>
        </p:txBody>
      </p:sp>
      <p:grpSp>
        <p:nvGrpSpPr>
          <p:cNvPr id="4" name="Group 3"/>
          <p:cNvGrpSpPr/>
          <p:nvPr/>
        </p:nvGrpSpPr>
        <p:grpSpPr>
          <a:xfrm>
            <a:off x="2908711" y="1315834"/>
            <a:ext cx="9178696" cy="3835794"/>
            <a:chOff x="700304" y="1982945"/>
            <a:chExt cx="9178696" cy="3835794"/>
          </a:xfrm>
        </p:grpSpPr>
        <p:sp>
          <p:nvSpPr>
            <p:cNvPr id="5" name="Oval 4">
              <a:extLst>
                <a:ext uri="{FF2B5EF4-FFF2-40B4-BE49-F238E27FC236}">
                  <a16:creationId xmlns="" xmlns:a16="http://schemas.microsoft.com/office/drawing/2014/main" id="{8E09FF5C-F47F-3847-B281-44FC4238897B}"/>
                </a:ext>
              </a:extLst>
            </p:cNvPr>
            <p:cNvSpPr/>
            <p:nvPr/>
          </p:nvSpPr>
          <p:spPr>
            <a:xfrm>
              <a:off x="1224366" y="4088970"/>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6" name="Oval 5">
              <a:extLst>
                <a:ext uri="{FF2B5EF4-FFF2-40B4-BE49-F238E27FC236}">
                  <a16:creationId xmlns="" xmlns:a16="http://schemas.microsoft.com/office/drawing/2014/main" id="{E022138A-8802-9E4A-A1B6-367539AF6688}"/>
                </a:ext>
              </a:extLst>
            </p:cNvPr>
            <p:cNvSpPr/>
            <p:nvPr/>
          </p:nvSpPr>
          <p:spPr>
            <a:xfrm>
              <a:off x="3546529" y="2216137"/>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B324756-090A-DB48-874C-FA4927DCBAF2}"/>
                </a:ext>
              </a:extLst>
            </p:cNvPr>
            <p:cNvSpPr/>
            <p:nvPr/>
          </p:nvSpPr>
          <p:spPr>
            <a:xfrm>
              <a:off x="3546529" y="4979201"/>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763BF76D-3099-2B46-A3D3-BB346B5B89BB}"/>
                </a:ext>
              </a:extLst>
            </p:cNvPr>
            <p:cNvSpPr/>
            <p:nvPr/>
          </p:nvSpPr>
          <p:spPr>
            <a:xfrm>
              <a:off x="6313856" y="2216137"/>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1BADA682-E675-0143-8019-6C4413FE6D07}"/>
                </a:ext>
              </a:extLst>
            </p:cNvPr>
            <p:cNvSpPr/>
            <p:nvPr/>
          </p:nvSpPr>
          <p:spPr>
            <a:xfrm>
              <a:off x="6287146" y="5007618"/>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C8CCCCAC-E15B-7343-B709-FE16BD4C7CF6}"/>
                </a:ext>
              </a:extLst>
            </p:cNvPr>
            <p:cNvSpPr/>
            <p:nvPr/>
          </p:nvSpPr>
          <p:spPr>
            <a:xfrm>
              <a:off x="8562814" y="3921071"/>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cxnSp>
          <p:nvCxnSpPr>
            <p:cNvPr id="12" name="Straight Arrow Connector 11">
              <a:extLst>
                <a:ext uri="{FF2B5EF4-FFF2-40B4-BE49-F238E27FC236}">
                  <a16:creationId xmlns="" xmlns:a16="http://schemas.microsoft.com/office/drawing/2014/main" id="{6CDE1ACE-1C61-5F42-AFE0-37B517A2FD47}"/>
                </a:ext>
              </a:extLst>
            </p:cNvPr>
            <p:cNvCxnSpPr>
              <a:cxnSpLocks/>
              <a:stCxn id="5" idx="7"/>
              <a:endCxn id="6" idx="2"/>
            </p:cNvCxnSpPr>
            <p:nvPr/>
          </p:nvCxnSpPr>
          <p:spPr>
            <a:xfrm flipV="1">
              <a:off x="1779968" y="2549351"/>
              <a:ext cx="1766561" cy="16372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94590F55-FFE7-3648-A16C-EA20A36CF5B1}"/>
                </a:ext>
              </a:extLst>
            </p:cNvPr>
            <p:cNvCxnSpPr>
              <a:cxnSpLocks/>
              <a:stCxn id="5" idx="5"/>
              <a:endCxn id="7" idx="2"/>
            </p:cNvCxnSpPr>
            <p:nvPr/>
          </p:nvCxnSpPr>
          <p:spPr>
            <a:xfrm>
              <a:off x="1779968" y="4657801"/>
              <a:ext cx="1766561" cy="6546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369B382A-DF49-A047-A522-490CE107CDB5}"/>
                </a:ext>
              </a:extLst>
            </p:cNvPr>
            <p:cNvCxnSpPr>
              <a:cxnSpLocks/>
              <a:stCxn id="6" idx="6"/>
              <a:endCxn id="8" idx="2"/>
            </p:cNvCxnSpPr>
            <p:nvPr/>
          </p:nvCxnSpPr>
          <p:spPr>
            <a:xfrm>
              <a:off x="4197457" y="2549351"/>
              <a:ext cx="21163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3E279B72-9E97-1847-B262-5370E8B59CA8}"/>
                </a:ext>
              </a:extLst>
            </p:cNvPr>
            <p:cNvCxnSpPr>
              <a:cxnSpLocks/>
              <a:stCxn id="7" idx="6"/>
              <a:endCxn id="9" idx="2"/>
            </p:cNvCxnSpPr>
            <p:nvPr/>
          </p:nvCxnSpPr>
          <p:spPr>
            <a:xfrm>
              <a:off x="4197457" y="5312415"/>
              <a:ext cx="2089689" cy="284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8078AC33-6F7E-5D48-9A45-0BF17D0CF842}"/>
                </a:ext>
              </a:extLst>
            </p:cNvPr>
            <p:cNvCxnSpPr>
              <a:stCxn id="8" idx="6"/>
              <a:endCxn id="10" idx="1"/>
            </p:cNvCxnSpPr>
            <p:nvPr/>
          </p:nvCxnSpPr>
          <p:spPr>
            <a:xfrm>
              <a:off x="6964784" y="2549351"/>
              <a:ext cx="1693356" cy="14693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2CF31D3C-034E-8243-864E-A3D1185688A2}"/>
                </a:ext>
              </a:extLst>
            </p:cNvPr>
            <p:cNvCxnSpPr>
              <a:stCxn id="9" idx="6"/>
              <a:endCxn id="10" idx="3"/>
            </p:cNvCxnSpPr>
            <p:nvPr/>
          </p:nvCxnSpPr>
          <p:spPr>
            <a:xfrm flipV="1">
              <a:off x="6938074" y="4489902"/>
              <a:ext cx="1720066" cy="850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 xmlns:a16="http://schemas.microsoft.com/office/drawing/2014/main" id="{A94D7057-31A9-F546-948C-5FE1F22A4CCE}"/>
                </a:ext>
              </a:extLst>
            </p:cNvPr>
            <p:cNvSpPr/>
            <p:nvPr/>
          </p:nvSpPr>
          <p:spPr>
            <a:xfrm>
              <a:off x="4845805" y="3520139"/>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 xmlns:a16="http://schemas.microsoft.com/office/drawing/2014/main" id="{DAE2F93F-4035-744C-BFFA-77731D4A7B4A}"/>
                </a:ext>
              </a:extLst>
            </p:cNvPr>
            <p:cNvCxnSpPr>
              <a:cxnSpLocks/>
              <a:stCxn id="7" idx="7"/>
              <a:endCxn id="31" idx="3"/>
            </p:cNvCxnSpPr>
            <p:nvPr/>
          </p:nvCxnSpPr>
          <p:spPr>
            <a:xfrm flipV="1">
              <a:off x="4102131" y="4088970"/>
              <a:ext cx="839000" cy="987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F9F93C27-3072-7146-A080-0E05E7C7D20E}"/>
                </a:ext>
              </a:extLst>
            </p:cNvPr>
            <p:cNvCxnSpPr>
              <a:cxnSpLocks/>
              <a:stCxn id="6" idx="5"/>
              <a:endCxn id="31" idx="1"/>
            </p:cNvCxnSpPr>
            <p:nvPr/>
          </p:nvCxnSpPr>
          <p:spPr>
            <a:xfrm>
              <a:off x="4102131" y="2784968"/>
              <a:ext cx="839000" cy="8327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B8711FEF-EEFB-DD44-8E72-80FFB92BE134}"/>
                </a:ext>
              </a:extLst>
            </p:cNvPr>
            <p:cNvCxnSpPr>
              <a:cxnSpLocks/>
              <a:endCxn id="10" idx="2"/>
            </p:cNvCxnSpPr>
            <p:nvPr/>
          </p:nvCxnSpPr>
          <p:spPr>
            <a:xfrm>
              <a:off x="5466396" y="3899836"/>
              <a:ext cx="3096418" cy="354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F206791D-AE8D-B140-9A3C-76D6E8A0EF31}"/>
                </a:ext>
              </a:extLst>
            </p:cNvPr>
            <p:cNvSpPr txBox="1"/>
            <p:nvPr/>
          </p:nvSpPr>
          <p:spPr>
            <a:xfrm>
              <a:off x="2686495" y="3399511"/>
              <a:ext cx="604435" cy="523220"/>
            </a:xfrm>
            <a:prstGeom prst="rect">
              <a:avLst/>
            </a:prstGeom>
            <a:noFill/>
          </p:spPr>
          <p:txBody>
            <a:bodyPr wrap="square" rtlCol="0">
              <a:spAutoFit/>
            </a:bodyPr>
            <a:lstStyle/>
            <a:p>
              <a:r>
                <a:rPr lang="en-US" sz="2800" b="1" dirty="0"/>
                <a:t>10</a:t>
              </a:r>
            </a:p>
          </p:txBody>
        </p:sp>
        <p:sp>
          <p:nvSpPr>
            <p:cNvPr id="43" name="TextBox 42">
              <a:extLst>
                <a:ext uri="{FF2B5EF4-FFF2-40B4-BE49-F238E27FC236}">
                  <a16:creationId xmlns="" xmlns:a16="http://schemas.microsoft.com/office/drawing/2014/main" id="{1388DE27-4238-7E47-AC77-F8EAF23A02B7}"/>
                </a:ext>
              </a:extLst>
            </p:cNvPr>
            <p:cNvSpPr txBox="1"/>
            <p:nvPr/>
          </p:nvSpPr>
          <p:spPr>
            <a:xfrm>
              <a:off x="2082060" y="4832869"/>
              <a:ext cx="604435" cy="523220"/>
            </a:xfrm>
            <a:prstGeom prst="rect">
              <a:avLst/>
            </a:prstGeom>
            <a:noFill/>
          </p:spPr>
          <p:txBody>
            <a:bodyPr wrap="square" rtlCol="0">
              <a:spAutoFit/>
            </a:bodyPr>
            <a:lstStyle/>
            <a:p>
              <a:r>
                <a:rPr lang="en-US" sz="2800" b="1" dirty="0"/>
                <a:t>20</a:t>
              </a:r>
            </a:p>
          </p:txBody>
        </p:sp>
        <p:sp>
          <p:nvSpPr>
            <p:cNvPr id="44" name="TextBox 43">
              <a:extLst>
                <a:ext uri="{FF2B5EF4-FFF2-40B4-BE49-F238E27FC236}">
                  <a16:creationId xmlns="" xmlns:a16="http://schemas.microsoft.com/office/drawing/2014/main" id="{1387E3C3-5E85-6644-BBE4-7812C0C323C4}"/>
                </a:ext>
              </a:extLst>
            </p:cNvPr>
            <p:cNvSpPr txBox="1"/>
            <p:nvPr/>
          </p:nvSpPr>
          <p:spPr>
            <a:xfrm>
              <a:off x="4102131" y="3034586"/>
              <a:ext cx="604435" cy="523220"/>
            </a:xfrm>
            <a:prstGeom prst="rect">
              <a:avLst/>
            </a:prstGeom>
            <a:noFill/>
          </p:spPr>
          <p:txBody>
            <a:bodyPr wrap="square" rtlCol="0">
              <a:spAutoFit/>
            </a:bodyPr>
            <a:lstStyle/>
            <a:p>
              <a:r>
                <a:rPr lang="en-US" sz="2800" b="1" dirty="0"/>
                <a:t>5</a:t>
              </a:r>
            </a:p>
          </p:txBody>
        </p:sp>
        <p:sp>
          <p:nvSpPr>
            <p:cNvPr id="45" name="TextBox 44">
              <a:extLst>
                <a:ext uri="{FF2B5EF4-FFF2-40B4-BE49-F238E27FC236}">
                  <a16:creationId xmlns="" xmlns:a16="http://schemas.microsoft.com/office/drawing/2014/main" id="{220E6A3F-DA69-4544-AB99-45C4D7CD5673}"/>
                </a:ext>
              </a:extLst>
            </p:cNvPr>
            <p:cNvSpPr txBox="1"/>
            <p:nvPr/>
          </p:nvSpPr>
          <p:spPr>
            <a:xfrm>
              <a:off x="4165707" y="4228292"/>
              <a:ext cx="604435" cy="523220"/>
            </a:xfrm>
            <a:prstGeom prst="rect">
              <a:avLst/>
            </a:prstGeom>
            <a:noFill/>
          </p:spPr>
          <p:txBody>
            <a:bodyPr wrap="square" rtlCol="0">
              <a:spAutoFit/>
            </a:bodyPr>
            <a:lstStyle/>
            <a:p>
              <a:r>
                <a:rPr lang="en-US" sz="2800" b="1" dirty="0"/>
                <a:t>2</a:t>
              </a:r>
            </a:p>
          </p:txBody>
        </p:sp>
        <p:sp>
          <p:nvSpPr>
            <p:cNvPr id="46" name="TextBox 45">
              <a:extLst>
                <a:ext uri="{FF2B5EF4-FFF2-40B4-BE49-F238E27FC236}">
                  <a16:creationId xmlns="" xmlns:a16="http://schemas.microsoft.com/office/drawing/2014/main" id="{86EABD01-DD62-DF47-BFB5-056D5B5258FC}"/>
                </a:ext>
              </a:extLst>
            </p:cNvPr>
            <p:cNvSpPr txBox="1"/>
            <p:nvPr/>
          </p:nvSpPr>
          <p:spPr>
            <a:xfrm>
              <a:off x="5160183" y="1982945"/>
              <a:ext cx="604435" cy="523220"/>
            </a:xfrm>
            <a:prstGeom prst="rect">
              <a:avLst/>
            </a:prstGeom>
            <a:noFill/>
          </p:spPr>
          <p:txBody>
            <a:bodyPr wrap="square" rtlCol="0">
              <a:spAutoFit/>
            </a:bodyPr>
            <a:lstStyle/>
            <a:p>
              <a:r>
                <a:rPr lang="en-US" sz="2800" b="1" dirty="0"/>
                <a:t>6</a:t>
              </a:r>
            </a:p>
          </p:txBody>
        </p:sp>
        <p:sp>
          <p:nvSpPr>
            <p:cNvPr id="47" name="TextBox 46">
              <a:extLst>
                <a:ext uri="{FF2B5EF4-FFF2-40B4-BE49-F238E27FC236}">
                  <a16:creationId xmlns="" xmlns:a16="http://schemas.microsoft.com/office/drawing/2014/main" id="{B00F550C-A92B-204B-A9CA-84094C41E17E}"/>
                </a:ext>
              </a:extLst>
            </p:cNvPr>
            <p:cNvSpPr txBox="1"/>
            <p:nvPr/>
          </p:nvSpPr>
          <p:spPr>
            <a:xfrm>
              <a:off x="5031783" y="5295519"/>
              <a:ext cx="604435" cy="523220"/>
            </a:xfrm>
            <a:prstGeom prst="rect">
              <a:avLst/>
            </a:prstGeom>
            <a:noFill/>
          </p:spPr>
          <p:txBody>
            <a:bodyPr wrap="square" rtlCol="0">
              <a:spAutoFit/>
            </a:bodyPr>
            <a:lstStyle/>
            <a:p>
              <a:r>
                <a:rPr lang="en-US" sz="2800" b="1" dirty="0"/>
                <a:t>4</a:t>
              </a:r>
            </a:p>
          </p:txBody>
        </p:sp>
        <p:sp>
          <p:nvSpPr>
            <p:cNvPr id="48" name="TextBox 47">
              <a:extLst>
                <a:ext uri="{FF2B5EF4-FFF2-40B4-BE49-F238E27FC236}">
                  <a16:creationId xmlns="" xmlns:a16="http://schemas.microsoft.com/office/drawing/2014/main" id="{4DF9C1E1-9369-244A-AB33-6ED22E792A25}"/>
                </a:ext>
              </a:extLst>
            </p:cNvPr>
            <p:cNvSpPr txBox="1"/>
            <p:nvPr/>
          </p:nvSpPr>
          <p:spPr>
            <a:xfrm>
              <a:off x="6469127" y="3566623"/>
              <a:ext cx="604435" cy="523220"/>
            </a:xfrm>
            <a:prstGeom prst="rect">
              <a:avLst/>
            </a:prstGeom>
            <a:noFill/>
          </p:spPr>
          <p:txBody>
            <a:bodyPr wrap="square" rtlCol="0">
              <a:spAutoFit/>
            </a:bodyPr>
            <a:lstStyle/>
            <a:p>
              <a:r>
                <a:rPr lang="en-US" sz="2800" b="1" dirty="0"/>
                <a:t>2</a:t>
              </a:r>
            </a:p>
          </p:txBody>
        </p:sp>
        <p:sp>
          <p:nvSpPr>
            <p:cNvPr id="49" name="TextBox 48">
              <a:extLst>
                <a:ext uri="{FF2B5EF4-FFF2-40B4-BE49-F238E27FC236}">
                  <a16:creationId xmlns="" xmlns:a16="http://schemas.microsoft.com/office/drawing/2014/main" id="{E2B643B5-3890-884B-A05F-51AB161113DB}"/>
                </a:ext>
              </a:extLst>
            </p:cNvPr>
            <p:cNvSpPr txBox="1"/>
            <p:nvPr/>
          </p:nvSpPr>
          <p:spPr>
            <a:xfrm>
              <a:off x="7589002" y="4915367"/>
              <a:ext cx="604435" cy="523220"/>
            </a:xfrm>
            <a:prstGeom prst="rect">
              <a:avLst/>
            </a:prstGeom>
            <a:noFill/>
          </p:spPr>
          <p:txBody>
            <a:bodyPr wrap="square" rtlCol="0">
              <a:spAutoFit/>
            </a:bodyPr>
            <a:lstStyle/>
            <a:p>
              <a:r>
                <a:rPr lang="en-US" sz="2800" b="1" dirty="0"/>
                <a:t>11</a:t>
              </a:r>
            </a:p>
          </p:txBody>
        </p:sp>
        <p:sp>
          <p:nvSpPr>
            <p:cNvPr id="50" name="TextBox 49">
              <a:extLst>
                <a:ext uri="{FF2B5EF4-FFF2-40B4-BE49-F238E27FC236}">
                  <a16:creationId xmlns="" xmlns:a16="http://schemas.microsoft.com/office/drawing/2014/main" id="{A0D796F2-F015-6848-94A0-E5B187BE7684}"/>
                </a:ext>
              </a:extLst>
            </p:cNvPr>
            <p:cNvSpPr txBox="1"/>
            <p:nvPr/>
          </p:nvSpPr>
          <p:spPr>
            <a:xfrm>
              <a:off x="7891219" y="2927819"/>
              <a:ext cx="604435" cy="523220"/>
            </a:xfrm>
            <a:prstGeom prst="rect">
              <a:avLst/>
            </a:prstGeom>
            <a:noFill/>
          </p:spPr>
          <p:txBody>
            <a:bodyPr wrap="square" rtlCol="0">
              <a:spAutoFit/>
            </a:bodyPr>
            <a:lstStyle/>
            <a:p>
              <a:r>
                <a:rPr lang="en-US" sz="2800" b="1" dirty="0"/>
                <a:t>18</a:t>
              </a:r>
            </a:p>
          </p:txBody>
        </p:sp>
        <p:sp>
          <p:nvSpPr>
            <p:cNvPr id="51" name="Oval 50">
              <a:extLst>
                <a:ext uri="{FF2B5EF4-FFF2-40B4-BE49-F238E27FC236}">
                  <a16:creationId xmlns="" xmlns:a16="http://schemas.microsoft.com/office/drawing/2014/main" id="{FCC1A735-AD50-9341-83A6-8EC91300A6EA}"/>
                </a:ext>
              </a:extLst>
            </p:cNvPr>
            <p:cNvSpPr/>
            <p:nvPr/>
          </p:nvSpPr>
          <p:spPr>
            <a:xfrm>
              <a:off x="700304" y="2238788"/>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a:t>
              </a:r>
            </a:p>
          </p:txBody>
        </p:sp>
        <p:sp>
          <p:nvSpPr>
            <p:cNvPr id="52" name="Oval 51">
              <a:extLst>
                <a:ext uri="{FF2B5EF4-FFF2-40B4-BE49-F238E27FC236}">
                  <a16:creationId xmlns="" xmlns:a16="http://schemas.microsoft.com/office/drawing/2014/main" id="{E7651193-E700-B44E-937F-4A7F1C6E87A9}"/>
                </a:ext>
              </a:extLst>
            </p:cNvPr>
            <p:cNvSpPr/>
            <p:nvPr/>
          </p:nvSpPr>
          <p:spPr>
            <a:xfrm>
              <a:off x="9178170" y="2118541"/>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
              </a:r>
            </a:p>
          </p:txBody>
        </p:sp>
        <p:cxnSp>
          <p:nvCxnSpPr>
            <p:cNvPr id="53" name="Straight Arrow Connector 52">
              <a:extLst>
                <a:ext uri="{FF2B5EF4-FFF2-40B4-BE49-F238E27FC236}">
                  <a16:creationId xmlns="" xmlns:a16="http://schemas.microsoft.com/office/drawing/2014/main" id="{1330F115-C2F5-0845-817F-4CF5F2840A0D}"/>
                </a:ext>
              </a:extLst>
            </p:cNvPr>
            <p:cNvCxnSpPr>
              <a:cxnSpLocks/>
              <a:stCxn id="51" idx="4"/>
              <a:endCxn id="5" idx="1"/>
            </p:cNvCxnSpPr>
            <p:nvPr/>
          </p:nvCxnSpPr>
          <p:spPr>
            <a:xfrm>
              <a:off x="1025768" y="2905215"/>
              <a:ext cx="293924" cy="12813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254D9F5E-CFC5-774A-8981-26F692E9BAD9}"/>
                </a:ext>
              </a:extLst>
            </p:cNvPr>
            <p:cNvCxnSpPr>
              <a:cxnSpLocks/>
              <a:stCxn id="10" idx="7"/>
            </p:cNvCxnSpPr>
            <p:nvPr/>
          </p:nvCxnSpPr>
          <p:spPr>
            <a:xfrm flipV="1">
              <a:off x="9118416" y="2687372"/>
              <a:ext cx="385218" cy="13312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 xmlns:a16="http://schemas.microsoft.com/office/drawing/2014/main" id="{5455A9A7-A635-8C45-9E7E-7820354DEEDC}"/>
                </a:ext>
              </a:extLst>
            </p:cNvPr>
            <p:cNvSpPr txBox="1"/>
            <p:nvPr/>
          </p:nvSpPr>
          <p:spPr>
            <a:xfrm>
              <a:off x="1224366" y="2912160"/>
              <a:ext cx="604435" cy="523220"/>
            </a:xfrm>
            <a:prstGeom prst="rect">
              <a:avLst/>
            </a:prstGeom>
            <a:noFill/>
          </p:spPr>
          <p:txBody>
            <a:bodyPr wrap="square" rtlCol="0">
              <a:spAutoFit/>
            </a:bodyPr>
            <a:lstStyle/>
            <a:p>
              <a:r>
                <a:rPr lang="en-US" sz="2800" b="1" dirty="0"/>
                <a:t>50</a:t>
              </a:r>
            </a:p>
          </p:txBody>
        </p:sp>
        <p:sp>
          <p:nvSpPr>
            <p:cNvPr id="61" name="TextBox 60">
              <a:extLst>
                <a:ext uri="{FF2B5EF4-FFF2-40B4-BE49-F238E27FC236}">
                  <a16:creationId xmlns="" xmlns:a16="http://schemas.microsoft.com/office/drawing/2014/main" id="{B2563741-6E01-A34B-B658-667C11639837}"/>
                </a:ext>
              </a:extLst>
            </p:cNvPr>
            <p:cNvSpPr txBox="1"/>
            <p:nvPr/>
          </p:nvSpPr>
          <p:spPr>
            <a:xfrm>
              <a:off x="9274565" y="3491857"/>
              <a:ext cx="604435" cy="523220"/>
            </a:xfrm>
            <a:prstGeom prst="rect">
              <a:avLst/>
            </a:prstGeom>
            <a:noFill/>
          </p:spPr>
          <p:txBody>
            <a:bodyPr wrap="square" rtlCol="0">
              <a:spAutoFit/>
            </a:bodyPr>
            <a:lstStyle/>
            <a:p>
              <a:r>
                <a:rPr lang="en-US" sz="2800" b="1" dirty="0"/>
                <a:t>50</a:t>
              </a:r>
            </a:p>
          </p:txBody>
        </p:sp>
      </p:grpSp>
      <p:sp>
        <p:nvSpPr>
          <p:cNvPr id="41" name="TextBox 40"/>
          <p:cNvSpPr txBox="1"/>
          <p:nvPr/>
        </p:nvSpPr>
        <p:spPr>
          <a:xfrm>
            <a:off x="0" y="1308295"/>
            <a:ext cx="2908711" cy="3693319"/>
          </a:xfrm>
          <a:prstGeom prst="rect">
            <a:avLst/>
          </a:prstGeom>
          <a:noFill/>
        </p:spPr>
        <p:txBody>
          <a:bodyPr wrap="square" rtlCol="0">
            <a:spAutoFit/>
          </a:bodyPr>
          <a:lstStyle/>
          <a:p>
            <a:r>
              <a:rPr lang="en-US" dirty="0" smtClean="0"/>
              <a:t>A network can be visualized as a graph with </a:t>
            </a:r>
            <a:r>
              <a:rPr lang="en-US" b="1" dirty="0" smtClean="0"/>
              <a:t>nodes</a:t>
            </a:r>
            <a:r>
              <a:rPr lang="en-US" dirty="0" smtClean="0"/>
              <a:t> being the intermediate routers/ end-systems and the </a:t>
            </a:r>
            <a:r>
              <a:rPr lang="en-US" b="1" dirty="0" smtClean="0"/>
              <a:t>edges</a:t>
            </a:r>
            <a:r>
              <a:rPr lang="en-US" dirty="0" smtClean="0"/>
              <a:t> being the limits on the BDP of the link, or the Max Rate it can transmit data at etc.</a:t>
            </a:r>
          </a:p>
          <a:p>
            <a:r>
              <a:rPr lang="en-US" dirty="0" smtClean="0"/>
              <a:t>The Choice of the optimal flow rate between a Source and a Sink can be computed using the Max-Flow Min-Cut.</a:t>
            </a:r>
            <a:br>
              <a:rPr lang="en-US" dirty="0" smtClean="0"/>
            </a:br>
            <a:r>
              <a:rPr lang="en-US" dirty="0" smtClean="0"/>
              <a:t>However, this </a:t>
            </a:r>
            <a:r>
              <a:rPr lang="en-US" dirty="0" err="1" smtClean="0"/>
              <a:t>aint</a:t>
            </a:r>
            <a:r>
              <a:rPr lang="en-US" dirty="0" smtClean="0"/>
              <a:t> practically</a:t>
            </a:r>
          </a:p>
          <a:p>
            <a:r>
              <a:rPr lang="en-US" dirty="0" smtClean="0"/>
              <a:t>Possible. </a:t>
            </a:r>
          </a:p>
        </p:txBody>
      </p:sp>
      <p:sp>
        <p:nvSpPr>
          <p:cNvPr id="54" name="TextBox 53"/>
          <p:cNvSpPr txBox="1"/>
          <p:nvPr/>
        </p:nvSpPr>
        <p:spPr>
          <a:xfrm>
            <a:off x="-28136" y="5062925"/>
            <a:ext cx="12337366" cy="1754326"/>
          </a:xfrm>
          <a:prstGeom prst="rect">
            <a:avLst/>
          </a:prstGeom>
          <a:noFill/>
        </p:spPr>
        <p:txBody>
          <a:bodyPr wrap="square" rtlCol="0">
            <a:spAutoFit/>
          </a:bodyPr>
          <a:lstStyle/>
          <a:p>
            <a:r>
              <a:rPr lang="en-US" dirty="0" smtClean="0"/>
              <a:t>Congestion occurs when I push data more than the bottleneck capacity of the network. Whenever this happens the corresponding application buffer at intermediate nodes start getting filled up and eventually may overflow and a packet loss / drop might occur.</a:t>
            </a:r>
          </a:p>
          <a:p>
            <a:r>
              <a:rPr lang="en-US" dirty="0" smtClean="0"/>
              <a:t>Also when there are multiple Source-Sink pairs in the same network, no Algorithm can figure out the Optimal Rate. Moreover since the centralized information about the whole networks is not available at the individual routers or in fact even the end-hosts in case it is a distributed network, hence it is tough to implement algorithms for Congestion Control which take into account the whole 				              network’s properties in order to come up with some Optimal Flow Allowances for each Link.</a:t>
            </a:r>
          </a:p>
        </p:txBody>
      </p:sp>
    </p:spTree>
    <p:extLst>
      <p:ext uri="{BB962C8B-B14F-4D97-AF65-F5344CB8AC3E}">
        <p14:creationId xmlns:p14="http://schemas.microsoft.com/office/powerpoint/2010/main" val="26877080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CE3D8FE-4069-0D45-8529-BF1B3B563CA8}"/>
              </a:ext>
            </a:extLst>
          </p:cNvPr>
          <p:cNvPicPr>
            <a:picLocks noGrp="1" noChangeAspect="1"/>
          </p:cNvPicPr>
          <p:nvPr>
            <p:ph idx="1"/>
          </p:nvPr>
        </p:nvPicPr>
        <p:blipFill rotWithShape="1">
          <a:blip r:embed="rId2"/>
          <a:srcRect l="4762" t="6746" r="6784" b="4400"/>
          <a:stretch/>
        </p:blipFill>
        <p:spPr>
          <a:xfrm>
            <a:off x="3334043" y="859537"/>
            <a:ext cx="8841636" cy="4004442"/>
          </a:xfrm>
        </p:spPr>
      </p:pic>
      <p:sp>
        <p:nvSpPr>
          <p:cNvPr id="3" name="Title 2">
            <a:extLst>
              <a:ext uri="{FF2B5EF4-FFF2-40B4-BE49-F238E27FC236}">
                <a16:creationId xmlns="" xmlns:a16="http://schemas.microsoft.com/office/drawing/2014/main" id="{423C7AF6-A45C-D049-8186-1590F987F951}"/>
              </a:ext>
            </a:extLst>
          </p:cNvPr>
          <p:cNvSpPr>
            <a:spLocks noGrp="1"/>
          </p:cNvSpPr>
          <p:nvPr>
            <p:ph type="title"/>
          </p:nvPr>
        </p:nvSpPr>
        <p:spPr/>
        <p:txBody>
          <a:bodyPr/>
          <a:lstStyle/>
          <a:p>
            <a:r>
              <a:rPr lang="en-US" dirty="0"/>
              <a:t>Congestion Control in the Network</a:t>
            </a:r>
          </a:p>
        </p:txBody>
      </p:sp>
      <p:sp>
        <p:nvSpPr>
          <p:cNvPr id="6" name="TextBox 5">
            <a:extLst>
              <a:ext uri="{FF2B5EF4-FFF2-40B4-BE49-F238E27FC236}">
                <a16:creationId xmlns="" xmlns:a16="http://schemas.microsoft.com/office/drawing/2014/main" id="{65DC31CF-E4B3-144F-B197-96D05610DB44}"/>
              </a:ext>
            </a:extLst>
          </p:cNvPr>
          <p:cNvSpPr txBox="1"/>
          <p:nvPr/>
        </p:nvSpPr>
        <p:spPr>
          <a:xfrm>
            <a:off x="3941935" y="859537"/>
            <a:ext cx="8250065" cy="584775"/>
          </a:xfrm>
          <a:prstGeom prst="rect">
            <a:avLst/>
          </a:prstGeom>
          <a:noFill/>
        </p:spPr>
        <p:txBody>
          <a:bodyPr wrap="square" rtlCol="0">
            <a:spAutoFit/>
          </a:bodyPr>
          <a:lstStyle/>
          <a:p>
            <a:pPr algn="r"/>
            <a:r>
              <a:rPr lang="en-US" sz="3200" b="1" dirty="0"/>
              <a:t>Changing Bandwidth Allocation over Time</a:t>
            </a:r>
          </a:p>
        </p:txBody>
      </p:sp>
      <p:sp>
        <p:nvSpPr>
          <p:cNvPr id="8" name="TextBox 7">
            <a:extLst>
              <a:ext uri="{FF2B5EF4-FFF2-40B4-BE49-F238E27FC236}">
                <a16:creationId xmlns="" xmlns:a16="http://schemas.microsoft.com/office/drawing/2014/main" id="{DFC3095B-B2D2-3A46-9205-699655E183E1}"/>
              </a:ext>
            </a:extLst>
          </p:cNvPr>
          <p:cNvSpPr txBox="1"/>
          <p:nvPr/>
        </p:nvSpPr>
        <p:spPr>
          <a:xfrm>
            <a:off x="6301897" y="6486422"/>
            <a:ext cx="5890103"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Tanenbaum, </a:t>
            </a:r>
            <a:r>
              <a:rPr lang="en-US" b="1" dirty="0" err="1"/>
              <a:t>Wetherell</a:t>
            </a:r>
            <a:r>
              <a:rPr lang="en-US" b="1" dirty="0"/>
              <a:t> </a:t>
            </a:r>
          </a:p>
        </p:txBody>
      </p:sp>
      <p:sp>
        <p:nvSpPr>
          <p:cNvPr id="2" name="TextBox 1"/>
          <p:cNvSpPr txBox="1"/>
          <p:nvPr/>
        </p:nvSpPr>
        <p:spPr>
          <a:xfrm>
            <a:off x="0" y="859537"/>
            <a:ext cx="3334043" cy="4247317"/>
          </a:xfrm>
          <a:prstGeom prst="rect">
            <a:avLst/>
          </a:prstGeom>
          <a:noFill/>
        </p:spPr>
        <p:txBody>
          <a:bodyPr wrap="square" rtlCol="0">
            <a:spAutoFit/>
          </a:bodyPr>
          <a:lstStyle/>
          <a:p>
            <a:r>
              <a:rPr lang="en-US" dirty="0" smtClean="0"/>
              <a:t>Here we depict the Dynamically changing Allocation of Bandwidth</a:t>
            </a:r>
          </a:p>
          <a:p>
            <a:r>
              <a:rPr lang="en-US" dirty="0" smtClean="0"/>
              <a:t>to different flows as more and more flows come and go out of the network with time.</a:t>
            </a:r>
          </a:p>
          <a:p>
            <a:r>
              <a:rPr lang="en-US" b="1" dirty="0" smtClean="0"/>
              <a:t>Lets say the Bottleneck Capacity of the Network = 1MBps</a:t>
            </a:r>
            <a:r>
              <a:rPr lang="en-US" dirty="0" smtClean="0"/>
              <a:t>.</a:t>
            </a:r>
          </a:p>
          <a:p>
            <a:r>
              <a:rPr lang="en-US" dirty="0" smtClean="0"/>
              <a:t>Initially all of this is allocated to a Flow1 which has a reqt &gt;= 1MBps</a:t>
            </a:r>
          </a:p>
          <a:p>
            <a:r>
              <a:rPr lang="en-US" dirty="0" smtClean="0"/>
              <a:t>After this another Flow2 with similar requirements starts competing with Flow1 for Bandwidth and the network FAIRLY allocates both the Flows a Bandwidth of 500KBps.</a:t>
            </a:r>
            <a:endParaRPr lang="en-US" dirty="0"/>
          </a:p>
        </p:txBody>
      </p:sp>
      <p:sp>
        <p:nvSpPr>
          <p:cNvPr id="4" name="TextBox 3"/>
          <p:cNvSpPr txBox="1"/>
          <p:nvPr/>
        </p:nvSpPr>
        <p:spPr>
          <a:xfrm>
            <a:off x="0" y="4952106"/>
            <a:ext cx="12175679" cy="923330"/>
          </a:xfrm>
          <a:prstGeom prst="rect">
            <a:avLst/>
          </a:prstGeom>
          <a:noFill/>
        </p:spPr>
        <p:txBody>
          <a:bodyPr wrap="square" rtlCol="0">
            <a:spAutoFit/>
          </a:bodyPr>
          <a:lstStyle/>
          <a:p>
            <a:r>
              <a:rPr lang="en-US" dirty="0"/>
              <a:t>Next a Flow3 with reqt = </a:t>
            </a:r>
            <a:r>
              <a:rPr lang="en-US" dirty="0" smtClean="0"/>
              <a:t>100KBps starts. Since it also needs to be catered to, the network allocates it 100KBps and divides the remaining 900KBps amongst Flow1 and Flow2 as 450KBps a piece. </a:t>
            </a:r>
            <a:endParaRPr lang="en-US" dirty="0"/>
          </a:p>
          <a:p>
            <a:endParaRPr lang="en-US" dirty="0"/>
          </a:p>
        </p:txBody>
      </p:sp>
    </p:spTree>
    <p:extLst>
      <p:ext uri="{BB962C8B-B14F-4D97-AF65-F5344CB8AC3E}">
        <p14:creationId xmlns:p14="http://schemas.microsoft.com/office/powerpoint/2010/main" val="22706237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E3DBAEB6-CB0F-FA45-9872-9B1349819252}"/>
              </a:ext>
            </a:extLst>
          </p:cNvPr>
          <p:cNvSpPr>
            <a:spLocks noGrp="1"/>
          </p:cNvSpPr>
          <p:nvPr>
            <p:ph idx="1"/>
          </p:nvPr>
        </p:nvSpPr>
        <p:spPr>
          <a:xfrm>
            <a:off x="-98472" y="968608"/>
            <a:ext cx="12478042" cy="2323232"/>
          </a:xfrm>
        </p:spPr>
        <p:txBody>
          <a:bodyPr/>
          <a:lstStyle/>
          <a:p>
            <a:r>
              <a:rPr lang="en-US" dirty="0"/>
              <a:t>Flows enter and exit network dynamically – so applying an algorithm for congestion control is difficult </a:t>
            </a:r>
            <a:r>
              <a:rPr lang="en-US" dirty="0" smtClean="0"/>
              <a:t>, </a:t>
            </a:r>
            <a:r>
              <a:rPr lang="en-US" sz="1800" dirty="0" smtClean="0"/>
              <a:t>as there is no a-priori knowledge about the kinds of flow one might encounter as time progresses.</a:t>
            </a:r>
            <a:endParaRPr lang="en-US" dirty="0"/>
          </a:p>
          <a:p>
            <a:endParaRPr lang="en-US" dirty="0"/>
          </a:p>
          <a:p>
            <a:r>
              <a:rPr lang="en-US" b="1" dirty="0"/>
              <a:t>Congestion avoidance: </a:t>
            </a:r>
            <a:r>
              <a:rPr lang="en-US" sz="1800" dirty="0" smtClean="0"/>
              <a:t>This entails detecting congestion in the network, and then tackling it by some modifications</a:t>
            </a:r>
            <a:r>
              <a:rPr lang="en-US" b="1" dirty="0" smtClean="0"/>
              <a:t/>
            </a:r>
            <a:br>
              <a:rPr lang="en-US" b="1" dirty="0" smtClean="0"/>
            </a:br>
            <a:r>
              <a:rPr lang="en-US" dirty="0" smtClean="0"/>
              <a:t>Regulate </a:t>
            </a:r>
            <a:r>
              <a:rPr lang="en-US" dirty="0"/>
              <a:t>the sending rate based on what the network can support</a:t>
            </a:r>
            <a:endParaRPr lang="en-US" b="1" dirty="0"/>
          </a:p>
        </p:txBody>
      </p:sp>
      <p:sp>
        <p:nvSpPr>
          <p:cNvPr id="3" name="Title 2">
            <a:extLst>
              <a:ext uri="{FF2B5EF4-FFF2-40B4-BE49-F238E27FC236}">
                <a16:creationId xmlns="" xmlns:a16="http://schemas.microsoft.com/office/drawing/2014/main" id="{7D10C190-CDC9-7C49-9285-0A3F1D168756}"/>
              </a:ext>
            </a:extLst>
          </p:cNvPr>
          <p:cNvSpPr>
            <a:spLocks noGrp="1"/>
          </p:cNvSpPr>
          <p:nvPr>
            <p:ph type="title"/>
          </p:nvPr>
        </p:nvSpPr>
        <p:spPr/>
        <p:txBody>
          <a:bodyPr/>
          <a:lstStyle/>
          <a:p>
            <a:r>
              <a:rPr lang="en-US" dirty="0"/>
              <a:t>Congestion Control in the Network</a:t>
            </a:r>
          </a:p>
        </p:txBody>
      </p:sp>
      <p:grpSp>
        <p:nvGrpSpPr>
          <p:cNvPr id="19" name="Group 18"/>
          <p:cNvGrpSpPr/>
          <p:nvPr/>
        </p:nvGrpSpPr>
        <p:grpSpPr>
          <a:xfrm>
            <a:off x="0" y="3408065"/>
            <a:ext cx="12192000" cy="2925932"/>
            <a:chOff x="0" y="3408065"/>
            <a:chExt cx="12192000" cy="2925932"/>
          </a:xfrm>
        </p:grpSpPr>
        <p:grpSp>
          <p:nvGrpSpPr>
            <p:cNvPr id="16" name="Group 15"/>
            <p:cNvGrpSpPr/>
            <p:nvPr/>
          </p:nvGrpSpPr>
          <p:grpSpPr>
            <a:xfrm>
              <a:off x="0" y="3564353"/>
              <a:ext cx="12192000" cy="2769644"/>
              <a:chOff x="0" y="3343629"/>
              <a:chExt cx="12192000" cy="2769644"/>
            </a:xfrm>
          </p:grpSpPr>
          <p:grpSp>
            <p:nvGrpSpPr>
              <p:cNvPr id="7" name="Group 6"/>
              <p:cNvGrpSpPr/>
              <p:nvPr/>
            </p:nvGrpSpPr>
            <p:grpSpPr>
              <a:xfrm>
                <a:off x="170481" y="3343629"/>
                <a:ext cx="12021517" cy="1323439"/>
                <a:chOff x="170481" y="3611651"/>
                <a:chExt cx="12021517" cy="1323439"/>
              </a:xfrm>
            </p:grpSpPr>
            <p:sp>
              <p:nvSpPr>
                <p:cNvPr id="4" name="TextBox 3">
                  <a:extLst>
                    <a:ext uri="{FF2B5EF4-FFF2-40B4-BE49-F238E27FC236}">
                      <a16:creationId xmlns="" xmlns:a16="http://schemas.microsoft.com/office/drawing/2014/main" id="{A8E9B663-0282-A54A-A0BF-FCC51D074396}"/>
                    </a:ext>
                  </a:extLst>
                </p:cNvPr>
                <p:cNvSpPr txBox="1"/>
                <p:nvPr/>
              </p:nvSpPr>
              <p:spPr>
                <a:xfrm>
                  <a:off x="170481" y="3688061"/>
                  <a:ext cx="8741044" cy="523220"/>
                </a:xfrm>
                <a:prstGeom prst="rect">
                  <a:avLst/>
                </a:prstGeom>
                <a:noFill/>
              </p:spPr>
              <p:txBody>
                <a:bodyPr wrap="square" rtlCol="0">
                  <a:spAutoFit/>
                </a:bodyPr>
                <a:lstStyle/>
                <a:p>
                  <a:r>
                    <a:rPr lang="en-US" sz="2800" b="1" dirty="0"/>
                    <a:t>Sending Rate = </a:t>
                  </a:r>
                  <a:r>
                    <a:rPr lang="en-US" sz="2800" dirty="0"/>
                    <a:t>minimum (</a:t>
                  </a:r>
                  <a:r>
                    <a:rPr lang="en-US" sz="2800" b="1" dirty="0"/>
                    <a:t>network rate, Receiver rate</a:t>
                  </a:r>
                  <a:r>
                    <a:rPr lang="en-US" sz="2800" dirty="0"/>
                    <a:t>)</a:t>
                  </a:r>
                </a:p>
              </p:txBody>
            </p:sp>
            <p:sp>
              <p:nvSpPr>
                <p:cNvPr id="6" name="TextBox 5">
                  <a:extLst>
                    <a:ext uri="{FF2B5EF4-FFF2-40B4-BE49-F238E27FC236}">
                      <a16:creationId xmlns="" xmlns:a16="http://schemas.microsoft.com/office/drawing/2014/main" id="{5E958789-6FEF-CA40-8D08-96C538EB861B}"/>
                    </a:ext>
                  </a:extLst>
                </p:cNvPr>
                <p:cNvSpPr txBox="1"/>
                <p:nvPr/>
              </p:nvSpPr>
              <p:spPr>
                <a:xfrm>
                  <a:off x="8911525" y="3611651"/>
                  <a:ext cx="3280473" cy="1323439"/>
                </a:xfrm>
                <a:prstGeom prst="rect">
                  <a:avLst/>
                </a:prstGeom>
                <a:noFill/>
              </p:spPr>
              <p:txBody>
                <a:bodyPr wrap="square" rtlCol="0">
                  <a:spAutoFit/>
                </a:bodyPr>
                <a:lstStyle/>
                <a:p>
                  <a:pPr algn="r"/>
                  <a:r>
                    <a:rPr lang="en-US" sz="2000" b="1" dirty="0"/>
                    <a:t>Comes from flow control – receiver advertised window size for a sliding window flow control</a:t>
                  </a:r>
                </a:p>
              </p:txBody>
            </p:sp>
            <p:cxnSp>
              <p:nvCxnSpPr>
                <p:cNvPr id="8" name="Straight Arrow Connector 7">
                  <a:extLst>
                    <a:ext uri="{FF2B5EF4-FFF2-40B4-BE49-F238E27FC236}">
                      <a16:creationId xmlns="" xmlns:a16="http://schemas.microsoft.com/office/drawing/2014/main" id="{63F7EFEF-63D3-924D-A33A-81B2F7E7D114}"/>
                    </a:ext>
                  </a:extLst>
                </p:cNvPr>
                <p:cNvCxnSpPr/>
                <p:nvPr/>
              </p:nvCxnSpPr>
              <p:spPr>
                <a:xfrm flipH="1">
                  <a:off x="8371487" y="3949671"/>
                  <a:ext cx="631154" cy="1"/>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 xmlns:a16="http://schemas.microsoft.com/office/drawing/2014/main" id="{4CCEC29E-ED42-DE4D-A2C6-1735A392566B}"/>
                    </a:ext>
                  </a:extLst>
                </p:cNvPr>
                <p:cNvCxnSpPr/>
                <p:nvPr/>
              </p:nvCxnSpPr>
              <p:spPr>
                <a:xfrm flipV="1">
                  <a:off x="4256690" y="4211282"/>
                  <a:ext cx="520262" cy="18730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sp>
            <p:nvSpPr>
              <p:cNvPr id="14" name="TextBox 13"/>
              <p:cNvSpPr txBox="1"/>
              <p:nvPr/>
            </p:nvSpPr>
            <p:spPr>
              <a:xfrm>
                <a:off x="1" y="4099977"/>
                <a:ext cx="9128234" cy="923330"/>
              </a:xfrm>
              <a:prstGeom prst="rect">
                <a:avLst/>
              </a:prstGeom>
              <a:noFill/>
            </p:spPr>
            <p:txBody>
              <a:bodyPr wrap="square" rtlCol="0">
                <a:spAutoFit/>
              </a:bodyPr>
              <a:lstStyle/>
              <a:p>
                <a:r>
                  <a:rPr lang="en-US" dirty="0" smtClean="0"/>
                  <a:t>This can be thought of as the dynamically changing max capacity which the network can support at any time. There is no method for its estimation, so this is implemented more in the form of a concept than any other thing. </a:t>
                </a:r>
                <a:endParaRPr lang="en-US" dirty="0"/>
              </a:p>
            </p:txBody>
          </p:sp>
          <p:sp>
            <p:nvSpPr>
              <p:cNvPr id="15" name="TextBox 14"/>
              <p:cNvSpPr txBox="1"/>
              <p:nvPr/>
            </p:nvSpPr>
            <p:spPr>
              <a:xfrm>
                <a:off x="0" y="4912944"/>
                <a:ext cx="12192000" cy="1200329"/>
              </a:xfrm>
              <a:prstGeom prst="rect">
                <a:avLst/>
              </a:prstGeom>
              <a:noFill/>
            </p:spPr>
            <p:txBody>
              <a:bodyPr wrap="square" rtlCol="0">
                <a:spAutoFit/>
              </a:bodyPr>
              <a:lstStyle/>
              <a:p>
                <a:r>
                  <a:rPr lang="en-US" dirty="0"/>
                  <a:t>What we do is we keep on increasing </a:t>
                </a:r>
                <a:r>
                  <a:rPr lang="en-US" dirty="0" smtClean="0"/>
                  <a:t>our “Network </a:t>
                </a:r>
                <a:r>
                  <a:rPr lang="en-US" dirty="0"/>
                  <a:t>Rate</a:t>
                </a:r>
                <a:r>
                  <a:rPr lang="en-US" dirty="0" smtClean="0"/>
                  <a:t>” ( </a:t>
                </a:r>
                <a:r>
                  <a:rPr lang="en-US" dirty="0" err="1" smtClean="0"/>
                  <a:t>ki</a:t>
                </a:r>
                <a:r>
                  <a:rPr lang="en-US" dirty="0" smtClean="0"/>
                  <a:t> Sending ?? )  </a:t>
                </a:r>
                <a:r>
                  <a:rPr lang="en-US" dirty="0"/>
                  <a:t>and observe the effect it has on the Flow Rates </a:t>
                </a:r>
                <a:r>
                  <a:rPr lang="en-US" dirty="0" smtClean="0"/>
                  <a:t>(specifically </a:t>
                </a:r>
                <a:r>
                  <a:rPr lang="en-US" dirty="0"/>
                  <a:t>on Packet Loss ).  If we assume that CHANNEL ERROR is very </a:t>
                </a:r>
                <a:r>
                  <a:rPr lang="en-US" dirty="0" smtClean="0"/>
                  <a:t>less, then any observable Packet Loss can be attributed to Excessive Queuing Delay at the intermediate routers which indicates that the inflow at a ROUTER is greater than the outflow which tells us that our sending rate has exceeded the network rate and hence needs to be brought down and controlled. </a:t>
                </a:r>
                <a:endParaRPr lang="en-US" dirty="0"/>
              </a:p>
            </p:txBody>
          </p:sp>
        </p:grpSp>
        <p:sp>
          <p:nvSpPr>
            <p:cNvPr id="17" name="TextBox 16"/>
            <p:cNvSpPr txBox="1"/>
            <p:nvPr/>
          </p:nvSpPr>
          <p:spPr>
            <a:xfrm>
              <a:off x="6243145" y="3408799"/>
              <a:ext cx="1970689" cy="369332"/>
            </a:xfrm>
            <a:prstGeom prst="rect">
              <a:avLst/>
            </a:prstGeom>
            <a:noFill/>
          </p:spPr>
          <p:txBody>
            <a:bodyPr wrap="square" rtlCol="0">
              <a:spAutoFit/>
            </a:bodyPr>
            <a:lstStyle/>
            <a:p>
              <a:pPr algn="ctr"/>
              <a:r>
                <a:rPr lang="en-US" dirty="0" smtClean="0">
                  <a:solidFill>
                    <a:schemeClr val="tx2">
                      <a:lumMod val="75000"/>
                    </a:schemeClr>
                  </a:solidFill>
                </a:rPr>
                <a:t>Flow CONTROL</a:t>
              </a:r>
              <a:endParaRPr lang="en-US" dirty="0">
                <a:solidFill>
                  <a:schemeClr val="tx2">
                    <a:lumMod val="75000"/>
                  </a:schemeClr>
                </a:solidFill>
              </a:endParaRPr>
            </a:p>
          </p:txBody>
        </p:sp>
        <p:sp>
          <p:nvSpPr>
            <p:cNvPr id="18" name="TextBox 17"/>
            <p:cNvSpPr txBox="1"/>
            <p:nvPr/>
          </p:nvSpPr>
          <p:spPr>
            <a:xfrm>
              <a:off x="4004441" y="3408065"/>
              <a:ext cx="2238704" cy="369332"/>
            </a:xfrm>
            <a:prstGeom prst="rect">
              <a:avLst/>
            </a:prstGeom>
            <a:noFill/>
          </p:spPr>
          <p:txBody>
            <a:bodyPr wrap="square" rtlCol="0">
              <a:spAutoFit/>
            </a:bodyPr>
            <a:lstStyle/>
            <a:p>
              <a:pPr algn="ctr"/>
              <a:r>
                <a:rPr lang="en-US" dirty="0" smtClean="0">
                  <a:solidFill>
                    <a:schemeClr val="tx2">
                      <a:lumMod val="75000"/>
                    </a:schemeClr>
                  </a:solidFill>
                </a:rPr>
                <a:t>Congestion CONTROL</a:t>
              </a:r>
              <a:endParaRPr lang="en-US" dirty="0">
                <a:solidFill>
                  <a:schemeClr val="tx2">
                    <a:lumMod val="75000"/>
                  </a:schemeClr>
                </a:solidFill>
              </a:endParaRPr>
            </a:p>
          </p:txBody>
        </p:sp>
      </p:grpSp>
    </p:spTree>
    <p:extLst>
      <p:ext uri="{BB962C8B-B14F-4D97-AF65-F5344CB8AC3E}">
        <p14:creationId xmlns:p14="http://schemas.microsoft.com/office/powerpoint/2010/main" val="14823489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B8BFBE6-67D8-9248-97C2-2375E04B9D69}"/>
              </a:ext>
            </a:extLst>
          </p:cNvPr>
          <p:cNvPicPr>
            <a:picLocks noGrp="1" noChangeAspect="1"/>
          </p:cNvPicPr>
          <p:nvPr>
            <p:ph idx="1"/>
          </p:nvPr>
        </p:nvPicPr>
        <p:blipFill rotWithShape="1">
          <a:blip r:embed="rId2"/>
          <a:srcRect l="3587" t="4228" r="5776" b="7467"/>
          <a:stretch/>
        </p:blipFill>
        <p:spPr>
          <a:xfrm>
            <a:off x="2522482" y="859538"/>
            <a:ext cx="9669517" cy="3991312"/>
          </a:xfrm>
        </p:spPr>
      </p:pic>
      <p:sp>
        <p:nvSpPr>
          <p:cNvPr id="3" name="Title 2">
            <a:extLst>
              <a:ext uri="{FF2B5EF4-FFF2-40B4-BE49-F238E27FC236}">
                <a16:creationId xmlns="" xmlns:a16="http://schemas.microsoft.com/office/drawing/2014/main" id="{709B9B86-7CC5-6842-B131-7A6BAA8F1E50}"/>
              </a:ext>
            </a:extLst>
          </p:cNvPr>
          <p:cNvSpPr>
            <a:spLocks noGrp="1"/>
          </p:cNvSpPr>
          <p:nvPr>
            <p:ph type="title"/>
          </p:nvPr>
        </p:nvSpPr>
        <p:spPr/>
        <p:txBody>
          <a:bodyPr/>
          <a:lstStyle/>
          <a:p>
            <a:r>
              <a:rPr lang="en-US" dirty="0"/>
              <a:t>Network Congestion – Impact over </a:t>
            </a:r>
            <a:r>
              <a:rPr lang="en-US" dirty="0" err="1"/>
              <a:t>Goodput</a:t>
            </a:r>
            <a:r>
              <a:rPr lang="en-US" dirty="0"/>
              <a:t> and Delay</a:t>
            </a:r>
          </a:p>
        </p:txBody>
      </p:sp>
      <p:sp>
        <p:nvSpPr>
          <p:cNvPr id="7" name="TextBox 6">
            <a:extLst>
              <a:ext uri="{FF2B5EF4-FFF2-40B4-BE49-F238E27FC236}">
                <a16:creationId xmlns="" xmlns:a16="http://schemas.microsoft.com/office/drawing/2014/main" id="{DFC3095B-B2D2-3A46-9205-699655E183E1}"/>
              </a:ext>
            </a:extLst>
          </p:cNvPr>
          <p:cNvSpPr txBox="1"/>
          <p:nvPr/>
        </p:nvSpPr>
        <p:spPr>
          <a:xfrm>
            <a:off x="5513621" y="6477451"/>
            <a:ext cx="6736186"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Tanenbaum, </a:t>
            </a:r>
            <a:r>
              <a:rPr lang="en-US" b="1" dirty="0" err="1"/>
              <a:t>Wetherell</a:t>
            </a:r>
            <a:r>
              <a:rPr lang="en-US" b="1" dirty="0"/>
              <a:t> </a:t>
            </a:r>
            <a:r>
              <a:rPr lang="en-US" b="1" dirty="0" smtClean="0"/>
              <a:t> Page 531</a:t>
            </a:r>
            <a:endParaRPr lang="en-US" b="1" dirty="0"/>
          </a:p>
        </p:txBody>
      </p:sp>
      <p:sp>
        <p:nvSpPr>
          <p:cNvPr id="2" name="TextBox 1"/>
          <p:cNvSpPr txBox="1"/>
          <p:nvPr/>
        </p:nvSpPr>
        <p:spPr>
          <a:xfrm>
            <a:off x="-2" y="859537"/>
            <a:ext cx="2522483" cy="3693319"/>
          </a:xfrm>
          <a:prstGeom prst="rect">
            <a:avLst/>
          </a:prstGeom>
          <a:noFill/>
        </p:spPr>
        <p:txBody>
          <a:bodyPr wrap="square" rtlCol="0">
            <a:spAutoFit/>
          </a:bodyPr>
          <a:lstStyle/>
          <a:p>
            <a:r>
              <a:rPr lang="en-US" dirty="0" smtClean="0"/>
              <a:t>As soon as we encounter congestion in the network, there is a steady decrease in the </a:t>
            </a:r>
            <a:r>
              <a:rPr lang="en-US" b="1" dirty="0" smtClean="0"/>
              <a:t>GoodPut</a:t>
            </a:r>
            <a:r>
              <a:rPr lang="en-US" dirty="0" smtClean="0"/>
              <a:t> of our network. </a:t>
            </a:r>
            <a:br>
              <a:rPr lang="en-US" dirty="0" smtClean="0"/>
            </a:br>
            <a:r>
              <a:rPr lang="en-US" dirty="0" smtClean="0"/>
              <a:t>Packet Loss might happen and in that case, the Flow Control Algorithm will try to resend those packets and this would lead to the decrease in the </a:t>
            </a:r>
            <a:r>
              <a:rPr lang="en-US" b="1" dirty="0" smtClean="0"/>
              <a:t>GoodPut</a:t>
            </a:r>
            <a:r>
              <a:rPr lang="en-US" dirty="0" smtClean="0"/>
              <a:t> of the Network</a:t>
            </a:r>
            <a:endParaRPr lang="en-US" dirty="0"/>
          </a:p>
        </p:txBody>
      </p:sp>
      <p:sp>
        <p:nvSpPr>
          <p:cNvPr id="4" name="TextBox 3"/>
          <p:cNvSpPr txBox="1"/>
          <p:nvPr/>
        </p:nvSpPr>
        <p:spPr>
          <a:xfrm>
            <a:off x="5513621" y="4816504"/>
            <a:ext cx="6678379" cy="2031325"/>
          </a:xfrm>
          <a:prstGeom prst="rect">
            <a:avLst/>
          </a:prstGeom>
          <a:noFill/>
        </p:spPr>
        <p:txBody>
          <a:bodyPr wrap="square" rtlCol="0">
            <a:spAutoFit/>
          </a:bodyPr>
          <a:lstStyle/>
          <a:p>
            <a:r>
              <a:rPr lang="en-US" dirty="0" smtClean="0"/>
              <a:t>Congestion also has a significant effect on the end to end delay between Packet Transmission Start and ACK reception. This can be attributed to the fact that retransmission of packet lost might again fall into congestion, or the buffer is still full so the packet will be lost again. Kind of a cascading of Packet Losses =&gt; exponential increase  in the end-to-end delay. </a:t>
            </a:r>
          </a:p>
          <a:p>
            <a:endParaRPr lang="en-US" dirty="0"/>
          </a:p>
        </p:txBody>
      </p:sp>
      <p:sp>
        <p:nvSpPr>
          <p:cNvPr id="6" name="TextBox 5"/>
          <p:cNvSpPr txBox="1"/>
          <p:nvPr/>
        </p:nvSpPr>
        <p:spPr>
          <a:xfrm>
            <a:off x="0" y="4410962"/>
            <a:ext cx="5513621" cy="1477328"/>
          </a:xfrm>
          <a:prstGeom prst="rect">
            <a:avLst/>
          </a:prstGeom>
          <a:noFill/>
        </p:spPr>
        <p:txBody>
          <a:bodyPr wrap="square" rtlCol="0">
            <a:spAutoFit/>
          </a:bodyPr>
          <a:lstStyle/>
          <a:p>
            <a:r>
              <a:rPr lang="en-US" dirty="0" smtClean="0"/>
              <a:t>This is because even though the sender is rapidly transmitting packets, effectively the amount of useful work that is being done is vey less since it is simply  sending out duplicates which will be rejected by the receiver side.</a:t>
            </a:r>
            <a:endParaRPr lang="en-US" dirty="0"/>
          </a:p>
        </p:txBody>
      </p:sp>
      <p:sp>
        <p:nvSpPr>
          <p:cNvPr id="8" name="TextBox 7"/>
          <p:cNvSpPr txBox="1"/>
          <p:nvPr/>
        </p:nvSpPr>
        <p:spPr>
          <a:xfrm>
            <a:off x="0" y="5840992"/>
            <a:ext cx="5513621" cy="707886"/>
          </a:xfrm>
          <a:prstGeom prst="rect">
            <a:avLst/>
          </a:prstGeom>
          <a:noFill/>
        </p:spPr>
        <p:txBody>
          <a:bodyPr wrap="square" rtlCol="0">
            <a:spAutoFit/>
          </a:bodyPr>
          <a:lstStyle/>
          <a:p>
            <a:r>
              <a:rPr lang="en-US" sz="2000" b="1" dirty="0" smtClean="0"/>
              <a:t>Should allocate the Network Bandwidth up until the delay starts rising up rapidly. Max Power Case</a:t>
            </a:r>
            <a:endParaRPr lang="en-US" sz="2000" b="1" dirty="0"/>
          </a:p>
        </p:txBody>
      </p:sp>
    </p:spTree>
    <p:extLst>
      <p:ext uri="{BB962C8B-B14F-4D97-AF65-F5344CB8AC3E}">
        <p14:creationId xmlns:p14="http://schemas.microsoft.com/office/powerpoint/2010/main" val="21854335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3D37663-373C-AC43-A85C-3473A99FA583}"/>
              </a:ext>
            </a:extLst>
          </p:cNvPr>
          <p:cNvSpPr>
            <a:spLocks noGrp="1"/>
          </p:cNvSpPr>
          <p:nvPr>
            <p:ph idx="1"/>
          </p:nvPr>
        </p:nvSpPr>
        <p:spPr>
          <a:xfrm>
            <a:off x="0" y="963998"/>
            <a:ext cx="12191999" cy="5322502"/>
          </a:xfrm>
        </p:spPr>
        <p:txBody>
          <a:bodyPr/>
          <a:lstStyle/>
          <a:p>
            <a:r>
              <a:rPr lang="en-US" dirty="0"/>
              <a:t>Ensure that the rate of all the flows in the network is controlled in a </a:t>
            </a:r>
            <a:r>
              <a:rPr lang="en-US" b="1" dirty="0"/>
              <a:t>fair way </a:t>
            </a:r>
          </a:p>
          <a:p>
            <a:r>
              <a:rPr lang="en-US" dirty="0"/>
              <a:t>B</a:t>
            </a:r>
            <a:r>
              <a:rPr lang="en-US" dirty="0" smtClean="0"/>
              <a:t>ad </a:t>
            </a:r>
            <a:r>
              <a:rPr lang="en-US" dirty="0"/>
              <a:t>congestion control algorithm may affect fairness - Some flows can get starved </a:t>
            </a:r>
          </a:p>
          <a:p>
            <a:pPr marL="0" indent="0">
              <a:buNone/>
            </a:pPr>
            <a:r>
              <a:rPr lang="en-US" sz="2400" dirty="0" smtClean="0"/>
              <a:t>Some flows might be given priority over other flows and this would lead to a possible starvation in certain flows because the </a:t>
            </a:r>
            <a:r>
              <a:rPr lang="en-US" sz="2400" dirty="0" err="1" smtClean="0"/>
              <a:t>bandWidth</a:t>
            </a:r>
            <a:r>
              <a:rPr lang="en-US" sz="2400" dirty="0" smtClean="0"/>
              <a:t> allocated to them for their purposes will remain negligible.</a:t>
            </a:r>
          </a:p>
          <a:p>
            <a:endParaRPr lang="en-US" dirty="0"/>
          </a:p>
          <a:p>
            <a:r>
              <a:rPr lang="en-US" b="1" dirty="0"/>
              <a:t>Hard </a:t>
            </a:r>
            <a:r>
              <a:rPr lang="en-US" b="1" dirty="0" smtClean="0"/>
              <a:t>fairness: </a:t>
            </a:r>
            <a:r>
              <a:rPr lang="en-US" dirty="0" smtClean="0"/>
              <a:t>in </a:t>
            </a:r>
            <a:r>
              <a:rPr lang="en-US" dirty="0"/>
              <a:t>a decentralized network is difficult to implement </a:t>
            </a:r>
          </a:p>
          <a:p>
            <a:endParaRPr lang="en-US" dirty="0"/>
          </a:p>
          <a:p>
            <a:r>
              <a:rPr lang="en-US" b="1" dirty="0"/>
              <a:t>Max-Min Fairness</a:t>
            </a:r>
            <a:r>
              <a:rPr lang="en-US" dirty="0"/>
              <a:t>: An allocation is max-min fair if </a:t>
            </a:r>
            <a:r>
              <a:rPr lang="en-US" dirty="0" smtClean="0"/>
              <a:t/>
            </a:r>
            <a:br>
              <a:rPr lang="en-US" dirty="0" smtClean="0"/>
            </a:br>
            <a:r>
              <a:rPr lang="en-US" dirty="0" smtClean="0"/>
              <a:t>the </a:t>
            </a:r>
            <a:r>
              <a:rPr lang="en-US" dirty="0"/>
              <a:t>bandwidth given to one flow cannot be increased without </a:t>
            </a:r>
            <a:r>
              <a:rPr lang="en-US" dirty="0" smtClean="0"/>
              <a:t/>
            </a:r>
            <a:br>
              <a:rPr lang="en-US" dirty="0" smtClean="0"/>
            </a:br>
            <a:r>
              <a:rPr lang="en-US" dirty="0" smtClean="0"/>
              <a:t>decreasing </a:t>
            </a:r>
            <a:r>
              <a:rPr lang="en-US" dirty="0"/>
              <a:t>the bandwidth given to another flow with an allocation. </a:t>
            </a:r>
            <a:endParaRPr lang="en-US" b="1" dirty="0"/>
          </a:p>
          <a:p>
            <a:pPr marL="0" indent="0">
              <a:buNone/>
            </a:pPr>
            <a:endParaRPr lang="en-US" b="1" dirty="0"/>
          </a:p>
          <a:p>
            <a:endParaRPr lang="en-US" b="1" dirty="0"/>
          </a:p>
        </p:txBody>
      </p:sp>
      <p:sp>
        <p:nvSpPr>
          <p:cNvPr id="3" name="Title 2">
            <a:extLst>
              <a:ext uri="{FF2B5EF4-FFF2-40B4-BE49-F238E27FC236}">
                <a16:creationId xmlns="" xmlns:a16="http://schemas.microsoft.com/office/drawing/2014/main" id="{07C9561C-7E0C-7843-905C-37007FC2BF69}"/>
              </a:ext>
            </a:extLst>
          </p:cNvPr>
          <p:cNvSpPr>
            <a:spLocks noGrp="1"/>
          </p:cNvSpPr>
          <p:nvPr>
            <p:ph type="title"/>
          </p:nvPr>
        </p:nvSpPr>
        <p:spPr/>
        <p:txBody>
          <a:bodyPr/>
          <a:lstStyle/>
          <a:p>
            <a:r>
              <a:rPr lang="en-US" dirty="0"/>
              <a:t>Congestion Control and Fairness</a:t>
            </a:r>
          </a:p>
        </p:txBody>
      </p:sp>
    </p:spTree>
    <p:extLst>
      <p:ext uri="{BB962C8B-B14F-4D97-AF65-F5344CB8AC3E}">
        <p14:creationId xmlns:p14="http://schemas.microsoft.com/office/powerpoint/2010/main" val="1153381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6C0DAE3-99D1-8040-BCC9-DE5C32B51025}"/>
              </a:ext>
            </a:extLst>
          </p:cNvPr>
          <p:cNvSpPr>
            <a:spLocks noGrp="1"/>
          </p:cNvSpPr>
          <p:nvPr>
            <p:ph idx="1"/>
          </p:nvPr>
        </p:nvSpPr>
        <p:spPr>
          <a:xfrm>
            <a:off x="0" y="5266918"/>
            <a:ext cx="12191999" cy="1121867"/>
          </a:xfrm>
        </p:spPr>
        <p:txBody>
          <a:bodyPr/>
          <a:lstStyle/>
          <a:p>
            <a:r>
              <a:rPr lang="en-US" b="1" dirty="0">
                <a:solidFill>
                  <a:srgbClr val="FF0000"/>
                </a:solidFill>
              </a:rPr>
              <a:t>How will the server differentiate whether CONNECTION REQ-1 is a new connection request or a duplicate of the CONNECTION </a:t>
            </a:r>
            <a:r>
              <a:rPr lang="en-US" b="1" dirty="0" smtClean="0">
                <a:solidFill>
                  <a:srgbClr val="FF0000"/>
                </a:solidFill>
              </a:rPr>
              <a:t>REQ-2 which it received first ? </a:t>
            </a:r>
            <a:endParaRPr lang="en-US" b="1" dirty="0">
              <a:solidFill>
                <a:srgbClr val="FF0000"/>
              </a:solidFill>
            </a:endParaRPr>
          </a:p>
        </p:txBody>
      </p:sp>
      <p:sp>
        <p:nvSpPr>
          <p:cNvPr id="3" name="Title 2">
            <a:extLst>
              <a:ext uri="{FF2B5EF4-FFF2-40B4-BE49-F238E27FC236}">
                <a16:creationId xmlns="" xmlns:a16="http://schemas.microsoft.com/office/drawing/2014/main" id="{55C57845-DBC6-B74A-B207-1F915F4E3FE1}"/>
              </a:ext>
            </a:extLst>
          </p:cNvPr>
          <p:cNvSpPr>
            <a:spLocks noGrp="1"/>
          </p:cNvSpPr>
          <p:nvPr>
            <p:ph type="title"/>
          </p:nvPr>
        </p:nvSpPr>
        <p:spPr>
          <a:xfrm>
            <a:off x="-1" y="0"/>
            <a:ext cx="12192000" cy="850392"/>
          </a:xfrm>
        </p:spPr>
        <p:txBody>
          <a:bodyPr/>
          <a:lstStyle/>
          <a:p>
            <a:r>
              <a:rPr lang="en-US" dirty="0"/>
              <a:t>Connection Establishment</a:t>
            </a:r>
          </a:p>
        </p:txBody>
      </p:sp>
      <p:grpSp>
        <p:nvGrpSpPr>
          <p:cNvPr id="12" name="Group 11"/>
          <p:cNvGrpSpPr/>
          <p:nvPr/>
        </p:nvGrpSpPr>
        <p:grpSpPr>
          <a:xfrm>
            <a:off x="3664182" y="1016608"/>
            <a:ext cx="8399623" cy="3802639"/>
            <a:chOff x="2468402" y="1157288"/>
            <a:chExt cx="8399623" cy="3802639"/>
          </a:xfrm>
        </p:grpSpPr>
        <p:cxnSp>
          <p:nvCxnSpPr>
            <p:cNvPr id="4" name="Straight Arrow Connector 3">
              <a:extLst>
                <a:ext uri="{FF2B5EF4-FFF2-40B4-BE49-F238E27FC236}">
                  <a16:creationId xmlns="" xmlns:a16="http://schemas.microsoft.com/office/drawing/2014/main" id="{4B0BCA74-195A-8046-8B21-5A8072D56FAB}"/>
                </a:ext>
              </a:extLst>
            </p:cNvPr>
            <p:cNvCxnSpPr>
              <a:cxnSpLocks/>
            </p:cNvCxnSpPr>
            <p:nvPr/>
          </p:nvCxnSpPr>
          <p:spPr>
            <a:xfrm>
              <a:off x="4157663" y="1728788"/>
              <a:ext cx="50006" cy="3231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 xmlns:a16="http://schemas.microsoft.com/office/drawing/2014/main" id="{032DBBB6-2B3B-A74C-9282-D31E2501CB62}"/>
                </a:ext>
              </a:extLst>
            </p:cNvPr>
            <p:cNvSpPr/>
            <p:nvPr/>
          </p:nvSpPr>
          <p:spPr>
            <a:xfrm>
              <a:off x="3586163"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Client</a:t>
              </a:r>
            </a:p>
          </p:txBody>
        </p:sp>
        <p:cxnSp>
          <p:nvCxnSpPr>
            <p:cNvPr id="6" name="Straight Arrow Connector 5">
              <a:extLst>
                <a:ext uri="{FF2B5EF4-FFF2-40B4-BE49-F238E27FC236}">
                  <a16:creationId xmlns="" xmlns:a16="http://schemas.microsoft.com/office/drawing/2014/main" id="{13FECB0C-841C-8B46-9414-DCF8815D8B98}"/>
                </a:ext>
              </a:extLst>
            </p:cNvPr>
            <p:cNvCxnSpPr>
              <a:cxnSpLocks/>
            </p:cNvCxnSpPr>
            <p:nvPr/>
          </p:nvCxnSpPr>
          <p:spPr>
            <a:xfrm>
              <a:off x="10382250" y="1728788"/>
              <a:ext cx="50006" cy="3051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 xmlns:a16="http://schemas.microsoft.com/office/drawing/2014/main" id="{41F96E0C-1886-1D40-A4D9-24F9D4165CBB}"/>
                </a:ext>
              </a:extLst>
            </p:cNvPr>
            <p:cNvSpPr/>
            <p:nvPr/>
          </p:nvSpPr>
          <p:spPr>
            <a:xfrm>
              <a:off x="9810750"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Server</a:t>
              </a:r>
            </a:p>
          </p:txBody>
        </p:sp>
        <p:sp>
          <p:nvSpPr>
            <p:cNvPr id="8" name="TextBox 7">
              <a:extLst>
                <a:ext uri="{FF2B5EF4-FFF2-40B4-BE49-F238E27FC236}">
                  <a16:creationId xmlns="" xmlns:a16="http://schemas.microsoft.com/office/drawing/2014/main" id="{AAC5EBD6-35EA-8746-8961-7BA5AFE4EAE6}"/>
                </a:ext>
              </a:extLst>
            </p:cNvPr>
            <p:cNvSpPr txBox="1"/>
            <p:nvPr/>
          </p:nvSpPr>
          <p:spPr>
            <a:xfrm>
              <a:off x="8972550" y="1871663"/>
              <a:ext cx="1189749" cy="523220"/>
            </a:xfrm>
            <a:prstGeom prst="rect">
              <a:avLst/>
            </a:prstGeom>
            <a:noFill/>
          </p:spPr>
          <p:txBody>
            <a:bodyPr wrap="none" rtlCol="0">
              <a:spAutoFit/>
            </a:bodyPr>
            <a:lstStyle/>
            <a:p>
              <a:r>
                <a:rPr lang="en-US" sz="2800" b="1" dirty="0"/>
                <a:t>LISTEN</a:t>
              </a:r>
            </a:p>
          </p:txBody>
        </p:sp>
        <p:cxnSp>
          <p:nvCxnSpPr>
            <p:cNvPr id="9" name="Straight Arrow Connector 8">
              <a:extLst>
                <a:ext uri="{FF2B5EF4-FFF2-40B4-BE49-F238E27FC236}">
                  <a16:creationId xmlns="" xmlns:a16="http://schemas.microsoft.com/office/drawing/2014/main" id="{F2518712-007E-624A-B27D-855802ADE7C4}"/>
                </a:ext>
              </a:extLst>
            </p:cNvPr>
            <p:cNvCxnSpPr>
              <a:cxnSpLocks/>
            </p:cNvCxnSpPr>
            <p:nvPr/>
          </p:nvCxnSpPr>
          <p:spPr>
            <a:xfrm>
              <a:off x="4182666" y="2286000"/>
              <a:ext cx="6274593" cy="20227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B5419C18-3C6E-B140-B80A-F6592A34111D}"/>
                </a:ext>
              </a:extLst>
            </p:cNvPr>
            <p:cNvSpPr txBox="1"/>
            <p:nvPr/>
          </p:nvSpPr>
          <p:spPr>
            <a:xfrm>
              <a:off x="2468402" y="1905234"/>
              <a:ext cx="1629292" cy="523220"/>
            </a:xfrm>
            <a:prstGeom prst="rect">
              <a:avLst/>
            </a:prstGeom>
            <a:noFill/>
          </p:spPr>
          <p:txBody>
            <a:bodyPr wrap="none" rtlCol="0">
              <a:spAutoFit/>
            </a:bodyPr>
            <a:lstStyle/>
            <a:p>
              <a:r>
                <a:rPr lang="en-US" sz="2800" b="1" dirty="0"/>
                <a:t>CONNECT</a:t>
              </a:r>
            </a:p>
          </p:txBody>
        </p:sp>
        <p:sp>
          <p:nvSpPr>
            <p:cNvPr id="11" name="TextBox 10">
              <a:extLst>
                <a:ext uri="{FF2B5EF4-FFF2-40B4-BE49-F238E27FC236}">
                  <a16:creationId xmlns="" xmlns:a16="http://schemas.microsoft.com/office/drawing/2014/main" id="{F6C6EBAD-263E-7540-939D-3FFC5B02854E}"/>
                </a:ext>
              </a:extLst>
            </p:cNvPr>
            <p:cNvSpPr txBox="1"/>
            <p:nvPr/>
          </p:nvSpPr>
          <p:spPr>
            <a:xfrm>
              <a:off x="4566256" y="1979780"/>
              <a:ext cx="3360728" cy="523220"/>
            </a:xfrm>
            <a:prstGeom prst="rect">
              <a:avLst/>
            </a:prstGeom>
            <a:noFill/>
          </p:spPr>
          <p:txBody>
            <a:bodyPr wrap="none" rtlCol="0">
              <a:spAutoFit/>
            </a:bodyPr>
            <a:lstStyle/>
            <a:p>
              <a:r>
                <a:rPr lang="en-US" sz="2800" b="1" dirty="0">
                  <a:ln>
                    <a:solidFill>
                      <a:srgbClr val="0070C0"/>
                    </a:solidFill>
                  </a:ln>
                </a:rPr>
                <a:t>CONNECTION REQ - 1</a:t>
              </a:r>
            </a:p>
          </p:txBody>
        </p:sp>
        <p:cxnSp>
          <p:nvCxnSpPr>
            <p:cNvPr id="15" name="Straight Arrow Connector 14">
              <a:extLst>
                <a:ext uri="{FF2B5EF4-FFF2-40B4-BE49-F238E27FC236}">
                  <a16:creationId xmlns="" xmlns:a16="http://schemas.microsoft.com/office/drawing/2014/main" id="{FF06311B-1DAC-AD43-833C-DE6859667B58}"/>
                </a:ext>
              </a:extLst>
            </p:cNvPr>
            <p:cNvCxnSpPr>
              <a:cxnSpLocks/>
            </p:cNvCxnSpPr>
            <p:nvPr/>
          </p:nvCxnSpPr>
          <p:spPr>
            <a:xfrm>
              <a:off x="4182666" y="2958419"/>
              <a:ext cx="6274593" cy="4485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7820807E-4421-2448-A692-F49238195C69}"/>
                </a:ext>
              </a:extLst>
            </p:cNvPr>
            <p:cNvSpPr txBox="1"/>
            <p:nvPr/>
          </p:nvSpPr>
          <p:spPr>
            <a:xfrm>
              <a:off x="6996519" y="2646857"/>
              <a:ext cx="3360728" cy="523220"/>
            </a:xfrm>
            <a:prstGeom prst="rect">
              <a:avLst/>
            </a:prstGeom>
            <a:noFill/>
          </p:spPr>
          <p:txBody>
            <a:bodyPr wrap="none" rtlCol="0">
              <a:spAutoFit/>
            </a:bodyPr>
            <a:lstStyle/>
            <a:p>
              <a:r>
                <a:rPr lang="en-US" sz="2800" b="1" dirty="0">
                  <a:ln>
                    <a:solidFill>
                      <a:srgbClr val="0070C0"/>
                    </a:solidFill>
                  </a:ln>
                </a:rPr>
                <a:t>CONNECTION REQ - 2</a:t>
              </a:r>
            </a:p>
          </p:txBody>
        </p:sp>
      </p:grpSp>
      <p:sp>
        <p:nvSpPr>
          <p:cNvPr id="20" name="TextBox 19">
            <a:extLst>
              <a:ext uri="{FF2B5EF4-FFF2-40B4-BE49-F238E27FC236}">
                <a16:creationId xmlns="" xmlns:a16="http://schemas.microsoft.com/office/drawing/2014/main" id="{47D7C6DE-43C1-C241-83CD-0C5F1A4F02B7}"/>
              </a:ext>
            </a:extLst>
          </p:cNvPr>
          <p:cNvSpPr txBox="1"/>
          <p:nvPr/>
        </p:nvSpPr>
        <p:spPr>
          <a:xfrm>
            <a:off x="221945" y="900792"/>
            <a:ext cx="3442237" cy="4154984"/>
          </a:xfrm>
          <a:prstGeom prst="rect">
            <a:avLst/>
          </a:prstGeom>
          <a:noFill/>
        </p:spPr>
        <p:txBody>
          <a:bodyPr wrap="square" rtlCol="0">
            <a:spAutoFit/>
          </a:bodyPr>
          <a:lstStyle/>
          <a:p>
            <a:r>
              <a:rPr lang="en-US" sz="2400" b="1" dirty="0"/>
              <a:t>It may happen that the </a:t>
            </a:r>
            <a:r>
              <a:rPr lang="en-US" sz="2400" b="1" dirty="0" smtClean="0"/>
              <a:t>client has </a:t>
            </a:r>
            <a:r>
              <a:rPr lang="en-US" sz="2400" b="1" dirty="0"/>
              <a:t>crashed and reinitiated the </a:t>
            </a:r>
            <a:r>
              <a:rPr lang="en-US" sz="2400" b="1" dirty="0" smtClean="0"/>
              <a:t>connection . </a:t>
            </a:r>
            <a:r>
              <a:rPr lang="en-US" sz="2400" b="1" dirty="0"/>
              <a:t>So distinguishing between these two is essential </a:t>
            </a:r>
            <a:r>
              <a:rPr lang="en-US" sz="2400" b="1" dirty="0" smtClean="0"/>
              <a:t>. </a:t>
            </a:r>
          </a:p>
          <a:p>
            <a:r>
              <a:rPr lang="en-US" sz="2400" b="1" dirty="0" smtClean="0"/>
              <a:t>REQ1 is the first Request</a:t>
            </a:r>
          </a:p>
          <a:p>
            <a:r>
              <a:rPr lang="en-US" sz="2400" b="1" dirty="0"/>
              <a:t>t</a:t>
            </a:r>
            <a:r>
              <a:rPr lang="en-US" sz="2400" b="1" dirty="0" smtClean="0"/>
              <a:t>hen CRASH and then </a:t>
            </a:r>
          </a:p>
          <a:p>
            <a:r>
              <a:rPr lang="en-US" sz="2400" b="1" dirty="0" smtClean="0"/>
              <a:t>REQ2 happened. Effectively REQ2 serves the purpose of REQ1.</a:t>
            </a:r>
            <a:endParaRPr lang="en-US" sz="2400" b="1" dirty="0"/>
          </a:p>
        </p:txBody>
      </p:sp>
    </p:spTree>
    <p:extLst>
      <p:ext uri="{BB962C8B-B14F-4D97-AF65-F5344CB8AC3E}">
        <p14:creationId xmlns:p14="http://schemas.microsoft.com/office/powerpoint/2010/main" val="48902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B83247C6-74C9-F941-BC84-E165D310065C}"/>
              </a:ext>
            </a:extLst>
          </p:cNvPr>
          <p:cNvPicPr>
            <a:picLocks noGrp="1" noChangeAspect="1"/>
          </p:cNvPicPr>
          <p:nvPr>
            <p:ph idx="1"/>
          </p:nvPr>
        </p:nvPicPr>
        <p:blipFill>
          <a:blip r:embed="rId2"/>
          <a:stretch>
            <a:fillRect/>
          </a:stretch>
        </p:blipFill>
        <p:spPr>
          <a:xfrm>
            <a:off x="470073" y="1339579"/>
            <a:ext cx="11338721" cy="3733721"/>
          </a:xfrm>
        </p:spPr>
      </p:pic>
      <p:sp>
        <p:nvSpPr>
          <p:cNvPr id="3" name="Title 2">
            <a:extLst>
              <a:ext uri="{FF2B5EF4-FFF2-40B4-BE49-F238E27FC236}">
                <a16:creationId xmlns="" xmlns:a16="http://schemas.microsoft.com/office/drawing/2014/main" id="{FFBA22EC-2D4C-D346-8B0E-3E396AD1A894}"/>
              </a:ext>
            </a:extLst>
          </p:cNvPr>
          <p:cNvSpPr>
            <a:spLocks noGrp="1"/>
          </p:cNvSpPr>
          <p:nvPr>
            <p:ph type="title"/>
          </p:nvPr>
        </p:nvSpPr>
        <p:spPr/>
        <p:txBody>
          <a:bodyPr/>
          <a:lstStyle/>
          <a:p>
            <a:r>
              <a:rPr lang="en-US" dirty="0"/>
              <a:t>Max-Min Fairness – An Example</a:t>
            </a:r>
          </a:p>
        </p:txBody>
      </p:sp>
      <p:sp>
        <p:nvSpPr>
          <p:cNvPr id="6" name="TextBox 5">
            <a:extLst>
              <a:ext uri="{FF2B5EF4-FFF2-40B4-BE49-F238E27FC236}">
                <a16:creationId xmlns="" xmlns:a16="http://schemas.microsoft.com/office/drawing/2014/main" id="{DFC3095B-B2D2-3A46-9205-699655E183E1}"/>
              </a:ext>
            </a:extLst>
          </p:cNvPr>
          <p:cNvSpPr txBox="1"/>
          <p:nvPr/>
        </p:nvSpPr>
        <p:spPr>
          <a:xfrm>
            <a:off x="6301897" y="6486422"/>
            <a:ext cx="5890103"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Tanenbaum, </a:t>
            </a:r>
            <a:r>
              <a:rPr lang="en-US" b="1" dirty="0" err="1"/>
              <a:t>Wetherell</a:t>
            </a:r>
            <a:r>
              <a:rPr lang="en-US" b="1" dirty="0"/>
              <a:t> </a:t>
            </a:r>
          </a:p>
        </p:txBody>
      </p:sp>
      <p:grpSp>
        <p:nvGrpSpPr>
          <p:cNvPr id="11" name="Group 10"/>
          <p:cNvGrpSpPr/>
          <p:nvPr/>
        </p:nvGrpSpPr>
        <p:grpSpPr>
          <a:xfrm>
            <a:off x="4556236" y="3326531"/>
            <a:ext cx="867103" cy="1403076"/>
            <a:chOff x="4556236" y="3326531"/>
            <a:chExt cx="867103" cy="1403076"/>
          </a:xfrm>
        </p:grpSpPr>
        <p:sp>
          <p:nvSpPr>
            <p:cNvPr id="2" name="Oval 1"/>
            <p:cNvSpPr/>
            <p:nvPr/>
          </p:nvSpPr>
          <p:spPr>
            <a:xfrm>
              <a:off x="4824248" y="3326531"/>
              <a:ext cx="252249" cy="7567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556236" y="4083276"/>
              <a:ext cx="867103" cy="646331"/>
            </a:xfrm>
            <a:prstGeom prst="rect">
              <a:avLst/>
            </a:prstGeom>
            <a:noFill/>
          </p:spPr>
          <p:txBody>
            <a:bodyPr wrap="square" rtlCol="0">
              <a:spAutoFit/>
            </a:bodyPr>
            <a:lstStyle/>
            <a:p>
              <a:pPr algn="ctr"/>
              <a:r>
                <a:rPr lang="en-US" dirty="0" smtClean="0"/>
                <a:t>Bottle Neck</a:t>
              </a:r>
              <a:endParaRPr lang="en-US" dirty="0"/>
            </a:p>
          </p:txBody>
        </p:sp>
      </p:grpSp>
      <p:sp>
        <p:nvSpPr>
          <p:cNvPr id="7" name="TextBox 6"/>
          <p:cNvSpPr txBox="1"/>
          <p:nvPr/>
        </p:nvSpPr>
        <p:spPr>
          <a:xfrm>
            <a:off x="6491089" y="859537"/>
            <a:ext cx="3346600" cy="646331"/>
          </a:xfrm>
          <a:prstGeom prst="rect">
            <a:avLst/>
          </a:prstGeom>
          <a:noFill/>
        </p:spPr>
        <p:txBody>
          <a:bodyPr wrap="square" rtlCol="0">
            <a:spAutoFit/>
          </a:bodyPr>
          <a:lstStyle/>
          <a:p>
            <a:r>
              <a:rPr lang="en-US" dirty="0" smtClean="0"/>
              <a:t>An increase in A =&gt; Decrease in B</a:t>
            </a:r>
          </a:p>
          <a:p>
            <a:r>
              <a:rPr lang="en-US" dirty="0" smtClean="0"/>
              <a:t>Since this link is saturated</a:t>
            </a:r>
            <a:endParaRPr lang="en-US" dirty="0"/>
          </a:p>
        </p:txBody>
      </p:sp>
      <p:sp>
        <p:nvSpPr>
          <p:cNvPr id="8" name="TextBox 7"/>
          <p:cNvSpPr txBox="1"/>
          <p:nvPr/>
        </p:nvSpPr>
        <p:spPr>
          <a:xfrm>
            <a:off x="288083" y="874803"/>
            <a:ext cx="6013813" cy="923330"/>
          </a:xfrm>
          <a:prstGeom prst="rect">
            <a:avLst/>
          </a:prstGeom>
          <a:noFill/>
        </p:spPr>
        <p:txBody>
          <a:bodyPr wrap="square" rtlCol="0">
            <a:spAutoFit/>
          </a:bodyPr>
          <a:lstStyle/>
          <a:p>
            <a:r>
              <a:rPr lang="en-US" dirty="0" smtClean="0"/>
              <a:t>Even though A does not really use / saturate this particular LINK, its </a:t>
            </a:r>
            <a:r>
              <a:rPr lang="en-US" dirty="0"/>
              <a:t>Bandwidth </a:t>
            </a:r>
            <a:r>
              <a:rPr lang="en-US" dirty="0" smtClean="0"/>
              <a:t>cannot be increased independently , without decreasing some other flows</a:t>
            </a:r>
            <a:endParaRPr lang="en-US" dirty="0"/>
          </a:p>
        </p:txBody>
      </p:sp>
      <p:sp>
        <p:nvSpPr>
          <p:cNvPr id="14" name="TextBox 13"/>
          <p:cNvSpPr txBox="1"/>
          <p:nvPr/>
        </p:nvSpPr>
        <p:spPr>
          <a:xfrm>
            <a:off x="5794981" y="4611635"/>
            <a:ext cx="6013813" cy="1754326"/>
          </a:xfrm>
          <a:prstGeom prst="rect">
            <a:avLst/>
          </a:prstGeom>
          <a:noFill/>
        </p:spPr>
        <p:txBody>
          <a:bodyPr wrap="square" rtlCol="0">
            <a:spAutoFit/>
          </a:bodyPr>
          <a:lstStyle/>
          <a:p>
            <a:r>
              <a:rPr lang="en-US" dirty="0" smtClean="0"/>
              <a:t>Even though C and D do not really use / saturate this particular LINK, their rates cannot be increased independently , without decreasing some other flow. Here B</a:t>
            </a:r>
          </a:p>
          <a:p>
            <a:r>
              <a:rPr lang="en-US" dirty="0" smtClean="0"/>
              <a:t>Also to ensure fairness, if the requirements of C and D are the same, since the ROUTE they take is the same, we always have to allocated C and D the same Bandwidth</a:t>
            </a:r>
            <a:endParaRPr lang="en-US" dirty="0"/>
          </a:p>
        </p:txBody>
      </p:sp>
      <p:sp>
        <p:nvSpPr>
          <p:cNvPr id="15" name="TextBox 14"/>
          <p:cNvSpPr txBox="1"/>
          <p:nvPr/>
        </p:nvSpPr>
        <p:spPr>
          <a:xfrm>
            <a:off x="406954" y="4611635"/>
            <a:ext cx="5388027" cy="646331"/>
          </a:xfrm>
          <a:prstGeom prst="rect">
            <a:avLst/>
          </a:prstGeom>
          <a:noFill/>
        </p:spPr>
        <p:txBody>
          <a:bodyPr wrap="square" rtlCol="0">
            <a:spAutoFit/>
          </a:bodyPr>
          <a:lstStyle/>
          <a:p>
            <a:r>
              <a:rPr lang="en-US" dirty="0" smtClean="0"/>
              <a:t>Similarly B’s rate can not be increased without decrease  in the rates of A and, C and D. </a:t>
            </a:r>
            <a:endParaRPr lang="en-US" dirty="0"/>
          </a:p>
        </p:txBody>
      </p:sp>
      <p:sp>
        <p:nvSpPr>
          <p:cNvPr id="16" name="TextBox 15"/>
          <p:cNvSpPr txBox="1"/>
          <p:nvPr/>
        </p:nvSpPr>
        <p:spPr>
          <a:xfrm>
            <a:off x="406954" y="5442632"/>
            <a:ext cx="5388027" cy="923330"/>
          </a:xfrm>
          <a:prstGeom prst="rect">
            <a:avLst/>
          </a:prstGeom>
          <a:noFill/>
        </p:spPr>
        <p:txBody>
          <a:bodyPr wrap="square" rtlCol="0">
            <a:spAutoFit/>
          </a:bodyPr>
          <a:lstStyle/>
          <a:p>
            <a:r>
              <a:rPr lang="en-US" dirty="0" smtClean="0"/>
              <a:t>No Flow Rate can be changed independently without a corresponding decrease in some other Flow as well </a:t>
            </a:r>
          </a:p>
          <a:p>
            <a:r>
              <a:rPr lang="en-US" b="1" u="sng" dirty="0" smtClean="0"/>
              <a:t>Hence, this is a Max-Min Fair Network</a:t>
            </a:r>
            <a:endParaRPr lang="en-US" b="1" u="sng" dirty="0"/>
          </a:p>
        </p:txBody>
      </p:sp>
    </p:spTree>
    <p:extLst>
      <p:ext uri="{BB962C8B-B14F-4D97-AF65-F5344CB8AC3E}">
        <p14:creationId xmlns:p14="http://schemas.microsoft.com/office/powerpoint/2010/main" val="33996113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F0536A3-604F-2444-9A3E-62AC3C403951}"/>
              </a:ext>
            </a:extLst>
          </p:cNvPr>
          <p:cNvSpPr>
            <a:spLocks noGrp="1"/>
          </p:cNvSpPr>
          <p:nvPr>
            <p:ph idx="1"/>
          </p:nvPr>
        </p:nvSpPr>
        <p:spPr>
          <a:xfrm>
            <a:off x="356839" y="2528789"/>
            <a:ext cx="11552663" cy="1932873"/>
          </a:xfrm>
        </p:spPr>
        <p:txBody>
          <a:bodyPr/>
          <a:lstStyle/>
          <a:p>
            <a:r>
              <a:rPr lang="en-US" b="1" dirty="0"/>
              <a:t>Additive Increase Multiplicative Decrease (AIMD) </a:t>
            </a:r>
            <a:r>
              <a:rPr lang="en-US" dirty="0"/>
              <a:t>– Chiu and Jain (1989)</a:t>
            </a:r>
          </a:p>
          <a:p>
            <a:endParaRPr lang="en-US" b="1" dirty="0"/>
          </a:p>
          <a:p>
            <a:r>
              <a:rPr lang="en-US" dirty="0"/>
              <a:t>Let </a:t>
            </a:r>
            <a:r>
              <a:rPr lang="en-US" i="1" dirty="0"/>
              <a:t>w(t)</a:t>
            </a:r>
            <a:r>
              <a:rPr lang="en-US" dirty="0"/>
              <a:t> be the sending rate. </a:t>
            </a:r>
            <a:r>
              <a:rPr lang="en-US" i="1" dirty="0"/>
              <a:t>a (a &gt; 0) </a:t>
            </a:r>
            <a:r>
              <a:rPr lang="en-US" dirty="0"/>
              <a:t>is the additive increase factor, and </a:t>
            </a:r>
            <a:r>
              <a:rPr lang="en-US" i="1" dirty="0"/>
              <a:t>b</a:t>
            </a:r>
            <a:r>
              <a:rPr lang="en-US" dirty="0"/>
              <a:t> </a:t>
            </a:r>
            <a:r>
              <a:rPr lang="en-US" i="1" dirty="0"/>
              <a:t>(0&lt;b&lt;1) </a:t>
            </a:r>
            <a:r>
              <a:rPr lang="en-US" dirty="0"/>
              <a:t>is the multiplicative decrease factor </a:t>
            </a:r>
            <a:endParaRPr lang="en-US" i="1" dirty="0"/>
          </a:p>
        </p:txBody>
      </p:sp>
      <p:sp>
        <p:nvSpPr>
          <p:cNvPr id="3" name="Title 2">
            <a:extLst>
              <a:ext uri="{FF2B5EF4-FFF2-40B4-BE49-F238E27FC236}">
                <a16:creationId xmlns="" xmlns:a16="http://schemas.microsoft.com/office/drawing/2014/main" id="{568B34FC-B5D5-B043-98C4-734187B316A0}"/>
              </a:ext>
            </a:extLst>
          </p:cNvPr>
          <p:cNvSpPr>
            <a:spLocks noGrp="1"/>
          </p:cNvSpPr>
          <p:nvPr>
            <p:ph type="title"/>
          </p:nvPr>
        </p:nvSpPr>
        <p:spPr/>
        <p:txBody>
          <a:bodyPr/>
          <a:lstStyle/>
          <a:p>
            <a:r>
              <a:rPr lang="en-US" dirty="0"/>
              <a:t>AIMD – Efficient and Fair Operating Point for Congestion Control</a:t>
            </a:r>
          </a:p>
        </p:txBody>
      </p:sp>
      <p:pic>
        <p:nvPicPr>
          <p:cNvPr id="7" name="Picture 6">
            <a:extLst>
              <a:ext uri="{FF2B5EF4-FFF2-40B4-BE49-F238E27FC236}">
                <a16:creationId xmlns="" xmlns:a16="http://schemas.microsoft.com/office/drawing/2014/main" id="{D0FA9924-BF4D-CB49-8A9D-576D48A6C008}"/>
              </a:ext>
            </a:extLst>
          </p:cNvPr>
          <p:cNvPicPr>
            <a:picLocks noChangeAspect="1"/>
          </p:cNvPicPr>
          <p:nvPr/>
        </p:nvPicPr>
        <p:blipFill>
          <a:blip r:embed="rId2"/>
          <a:stretch>
            <a:fillRect/>
          </a:stretch>
        </p:blipFill>
        <p:spPr>
          <a:xfrm>
            <a:off x="1596648" y="4639909"/>
            <a:ext cx="8405640" cy="973703"/>
          </a:xfrm>
          <a:prstGeom prst="rect">
            <a:avLst/>
          </a:prstGeom>
        </p:spPr>
      </p:pic>
      <p:sp>
        <p:nvSpPr>
          <p:cNvPr id="4" name="TextBox 3"/>
          <p:cNvSpPr txBox="1"/>
          <p:nvPr/>
        </p:nvSpPr>
        <p:spPr>
          <a:xfrm>
            <a:off x="583324" y="993228"/>
            <a:ext cx="11130455" cy="369332"/>
          </a:xfrm>
          <a:prstGeom prst="rect">
            <a:avLst/>
          </a:prstGeom>
          <a:noFill/>
        </p:spPr>
        <p:txBody>
          <a:bodyPr wrap="square" rtlCol="0">
            <a:spAutoFit/>
          </a:bodyPr>
          <a:lstStyle/>
          <a:p>
            <a:pPr algn="r"/>
            <a:r>
              <a:rPr lang="en-US" dirty="0" smtClean="0"/>
              <a:t>Read from </a:t>
            </a:r>
            <a:r>
              <a:rPr lang="en-US" dirty="0" err="1" smtClean="0"/>
              <a:t>Tanenbaum</a:t>
            </a:r>
            <a:r>
              <a:rPr lang="en-US" dirty="0" smtClean="0"/>
              <a:t>, Page 538</a:t>
            </a:r>
            <a:endParaRPr lang="en-US" dirty="0"/>
          </a:p>
        </p:txBody>
      </p:sp>
    </p:spTree>
    <p:extLst>
      <p:ext uri="{BB962C8B-B14F-4D97-AF65-F5344CB8AC3E}">
        <p14:creationId xmlns:p14="http://schemas.microsoft.com/office/powerpoint/2010/main" val="24055667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E773C71-4DC9-CF45-B688-00739AF3A74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AIAD – Oscillate across the efficiency line</a:t>
            </a:r>
          </a:p>
          <a:p>
            <a:r>
              <a:rPr lang="en-US" dirty="0"/>
              <a:t>MIMD – Oscillate across the efficiency line (different slope from AIAD)</a:t>
            </a:r>
          </a:p>
        </p:txBody>
      </p:sp>
      <p:sp>
        <p:nvSpPr>
          <p:cNvPr id="3" name="Title 2">
            <a:extLst>
              <a:ext uri="{FF2B5EF4-FFF2-40B4-BE49-F238E27FC236}">
                <a16:creationId xmlns="" xmlns:a16="http://schemas.microsoft.com/office/drawing/2014/main" id="{177AF31E-3824-FD40-BB24-A02E9981A4EE}"/>
              </a:ext>
            </a:extLst>
          </p:cNvPr>
          <p:cNvSpPr>
            <a:spLocks noGrp="1"/>
          </p:cNvSpPr>
          <p:nvPr>
            <p:ph type="title"/>
          </p:nvPr>
        </p:nvSpPr>
        <p:spPr/>
        <p:txBody>
          <a:bodyPr/>
          <a:lstStyle/>
          <a:p>
            <a:r>
              <a:rPr lang="en-US" dirty="0"/>
              <a:t>AIMD – Design Rationale (Two Flows Example)</a:t>
            </a:r>
          </a:p>
        </p:txBody>
      </p:sp>
      <p:sp>
        <p:nvSpPr>
          <p:cNvPr id="7" name="TextBox 6">
            <a:extLst>
              <a:ext uri="{FF2B5EF4-FFF2-40B4-BE49-F238E27FC236}">
                <a16:creationId xmlns="" xmlns:a16="http://schemas.microsoft.com/office/drawing/2014/main" id="{DFC3095B-B2D2-3A46-9205-699655E183E1}"/>
              </a:ext>
            </a:extLst>
          </p:cNvPr>
          <p:cNvSpPr txBox="1"/>
          <p:nvPr/>
        </p:nvSpPr>
        <p:spPr>
          <a:xfrm>
            <a:off x="6301897" y="6486422"/>
            <a:ext cx="5890103"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Tanenbaum, </a:t>
            </a:r>
            <a:r>
              <a:rPr lang="en-US" b="1" dirty="0" err="1"/>
              <a:t>Wetherell</a:t>
            </a:r>
            <a:r>
              <a:rPr lang="en-US" b="1" dirty="0"/>
              <a:t> </a:t>
            </a:r>
          </a:p>
        </p:txBody>
      </p:sp>
      <p:grpSp>
        <p:nvGrpSpPr>
          <p:cNvPr id="4" name="Group 3"/>
          <p:cNvGrpSpPr/>
          <p:nvPr/>
        </p:nvGrpSpPr>
        <p:grpSpPr>
          <a:xfrm>
            <a:off x="88348" y="1008680"/>
            <a:ext cx="8527694" cy="4195513"/>
            <a:chOff x="88348" y="1008680"/>
            <a:chExt cx="8527694" cy="4195513"/>
          </a:xfrm>
        </p:grpSpPr>
        <p:pic>
          <p:nvPicPr>
            <p:cNvPr id="5" name="Picture 4">
              <a:extLst>
                <a:ext uri="{FF2B5EF4-FFF2-40B4-BE49-F238E27FC236}">
                  <a16:creationId xmlns="" xmlns:a16="http://schemas.microsoft.com/office/drawing/2014/main" id="{56939922-DC49-2441-8264-1ECFE69FC38A}"/>
                </a:ext>
              </a:extLst>
            </p:cNvPr>
            <p:cNvPicPr>
              <a:picLocks noChangeAspect="1"/>
            </p:cNvPicPr>
            <p:nvPr/>
          </p:nvPicPr>
          <p:blipFill>
            <a:blip r:embed="rId2"/>
            <a:stretch>
              <a:fillRect/>
            </a:stretch>
          </p:blipFill>
          <p:spPr>
            <a:xfrm>
              <a:off x="88348" y="1008680"/>
              <a:ext cx="6754140" cy="4195513"/>
            </a:xfrm>
            <a:prstGeom prst="rect">
              <a:avLst/>
            </a:prstGeom>
          </p:spPr>
        </p:pic>
        <p:pic>
          <p:nvPicPr>
            <p:cNvPr id="8" name="Picture 7">
              <a:extLst>
                <a:ext uri="{FF2B5EF4-FFF2-40B4-BE49-F238E27FC236}">
                  <a16:creationId xmlns="" xmlns:a16="http://schemas.microsoft.com/office/drawing/2014/main" id="{5B897145-6793-C642-945B-BA883A9BA4EE}"/>
                </a:ext>
              </a:extLst>
            </p:cNvPr>
            <p:cNvPicPr>
              <a:picLocks noChangeAspect="1"/>
            </p:cNvPicPr>
            <p:nvPr/>
          </p:nvPicPr>
          <p:blipFill rotWithShape="1">
            <a:blip r:embed="rId3"/>
            <a:srcRect l="59470" t="21787" r="6517" b="31476"/>
            <a:stretch/>
          </p:blipFill>
          <p:spPr>
            <a:xfrm>
              <a:off x="5384111" y="1103276"/>
              <a:ext cx="3231931" cy="1907628"/>
            </a:xfrm>
            <a:prstGeom prst="rect">
              <a:avLst/>
            </a:prstGeom>
          </p:spPr>
        </p:pic>
      </p:grpSp>
    </p:spTree>
    <p:extLst>
      <p:ext uri="{BB962C8B-B14F-4D97-AF65-F5344CB8AC3E}">
        <p14:creationId xmlns:p14="http://schemas.microsoft.com/office/powerpoint/2010/main" val="12848782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E773C71-4DC9-CF45-B688-00739AF3A74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path converges towards the optimal point</a:t>
            </a:r>
          </a:p>
          <a:p>
            <a:r>
              <a:rPr lang="en-US" dirty="0"/>
              <a:t>Used by TCP - Adjust the size of the sliding window to control the rates</a:t>
            </a:r>
          </a:p>
        </p:txBody>
      </p:sp>
      <p:sp>
        <p:nvSpPr>
          <p:cNvPr id="3" name="Title 2">
            <a:extLst>
              <a:ext uri="{FF2B5EF4-FFF2-40B4-BE49-F238E27FC236}">
                <a16:creationId xmlns="" xmlns:a16="http://schemas.microsoft.com/office/drawing/2014/main" id="{177AF31E-3824-FD40-BB24-A02E9981A4EE}"/>
              </a:ext>
            </a:extLst>
          </p:cNvPr>
          <p:cNvSpPr>
            <a:spLocks noGrp="1"/>
          </p:cNvSpPr>
          <p:nvPr>
            <p:ph type="title"/>
          </p:nvPr>
        </p:nvSpPr>
        <p:spPr/>
        <p:txBody>
          <a:bodyPr/>
          <a:lstStyle/>
          <a:p>
            <a:r>
              <a:rPr lang="en-US" dirty="0"/>
              <a:t>AIMD – Design Rationale (Two Flows Example)</a:t>
            </a:r>
          </a:p>
        </p:txBody>
      </p:sp>
      <p:pic>
        <p:nvPicPr>
          <p:cNvPr id="7" name="Picture 6">
            <a:extLst>
              <a:ext uri="{FF2B5EF4-FFF2-40B4-BE49-F238E27FC236}">
                <a16:creationId xmlns="" xmlns:a16="http://schemas.microsoft.com/office/drawing/2014/main" id="{5B897145-6793-C642-945B-BA883A9BA4EE}"/>
              </a:ext>
            </a:extLst>
          </p:cNvPr>
          <p:cNvPicPr>
            <a:picLocks noChangeAspect="1"/>
          </p:cNvPicPr>
          <p:nvPr/>
        </p:nvPicPr>
        <p:blipFill>
          <a:blip r:embed="rId2"/>
          <a:stretch>
            <a:fillRect/>
          </a:stretch>
        </p:blipFill>
        <p:spPr>
          <a:xfrm>
            <a:off x="150999" y="955273"/>
            <a:ext cx="9501877" cy="4081676"/>
          </a:xfrm>
          <a:prstGeom prst="rect">
            <a:avLst/>
          </a:prstGeom>
        </p:spPr>
      </p:pic>
      <p:sp>
        <p:nvSpPr>
          <p:cNvPr id="8" name="TextBox 7">
            <a:extLst>
              <a:ext uri="{FF2B5EF4-FFF2-40B4-BE49-F238E27FC236}">
                <a16:creationId xmlns="" xmlns:a16="http://schemas.microsoft.com/office/drawing/2014/main" id="{DFC3095B-B2D2-3A46-9205-699655E183E1}"/>
              </a:ext>
            </a:extLst>
          </p:cNvPr>
          <p:cNvSpPr txBox="1"/>
          <p:nvPr/>
        </p:nvSpPr>
        <p:spPr>
          <a:xfrm>
            <a:off x="6301897" y="6486422"/>
            <a:ext cx="5890103" cy="369332"/>
          </a:xfrm>
          <a:prstGeom prst="rect">
            <a:avLst/>
          </a:prstGeom>
          <a:noFill/>
        </p:spPr>
        <p:txBody>
          <a:bodyPr wrap="square" rtlCol="0">
            <a:spAutoFit/>
          </a:bodyPr>
          <a:lstStyle/>
          <a:p>
            <a:r>
              <a:rPr lang="en-US" b="1" dirty="0" smtClean="0"/>
              <a:t>Computer </a:t>
            </a:r>
            <a:r>
              <a:rPr lang="en-US" b="1" dirty="0"/>
              <a:t>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3273048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4376AC3-4C46-6345-989A-3EABDBA8D1C1}"/>
              </a:ext>
            </a:extLst>
          </p:cNvPr>
          <p:cNvSpPr>
            <a:spLocks noGrp="1"/>
          </p:cNvSpPr>
          <p:nvPr>
            <p:ph type="body" idx="1"/>
          </p:nvPr>
        </p:nvSpPr>
        <p:spPr>
          <a:xfrm>
            <a:off x="986833" y="1830765"/>
            <a:ext cx="10515600" cy="1500187"/>
          </a:xfrm>
        </p:spPr>
        <p:txBody>
          <a:bodyPr/>
          <a:lstStyle/>
          <a:p>
            <a:r>
              <a:rPr lang="en-US" sz="4800" b="1" dirty="0">
                <a:solidFill>
                  <a:schemeClr val="bg1">
                    <a:lumMod val="85000"/>
                  </a:schemeClr>
                </a:solidFill>
              </a:rPr>
              <a:t>Let us look TCP design details …</a:t>
            </a:r>
          </a:p>
        </p:txBody>
      </p:sp>
    </p:spTree>
    <p:extLst>
      <p:ext uri="{BB962C8B-B14F-4D97-AF65-F5344CB8AC3E}">
        <p14:creationId xmlns:p14="http://schemas.microsoft.com/office/powerpoint/2010/main" val="2739334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AF483AD-48B9-774B-AD9E-9F93D9839A8B}"/>
              </a:ext>
            </a:extLst>
          </p:cNvPr>
          <p:cNvSpPr>
            <a:spLocks noGrp="1"/>
          </p:cNvSpPr>
          <p:nvPr>
            <p:ph idx="1"/>
          </p:nvPr>
        </p:nvSpPr>
        <p:spPr>
          <a:xfrm>
            <a:off x="0" y="1051352"/>
            <a:ext cx="12191999" cy="2834501"/>
          </a:xfrm>
        </p:spPr>
        <p:txBody>
          <a:bodyPr/>
          <a:lstStyle/>
          <a:p>
            <a:r>
              <a:rPr lang="en-US" b="1" dirty="0"/>
              <a:t>Protocol correctness versus Protocol performance – </a:t>
            </a:r>
            <a:r>
              <a:rPr lang="en-US" b="1" dirty="0" smtClean="0"/>
              <a:t/>
            </a:r>
            <a:br>
              <a:rPr lang="en-US" b="1" dirty="0" smtClean="0"/>
            </a:br>
            <a:r>
              <a:rPr lang="en-US" b="1" dirty="0" smtClean="0"/>
              <a:t>						an </a:t>
            </a:r>
            <a:r>
              <a:rPr lang="en-US" b="1" dirty="0"/>
              <a:t>eternal debate in computer networks … </a:t>
            </a:r>
            <a:r>
              <a:rPr lang="en-US" b="1" dirty="0" smtClean="0"/>
              <a:t/>
            </a:r>
            <a:br>
              <a:rPr lang="en-US" b="1" dirty="0" smtClean="0"/>
            </a:br>
            <a:endParaRPr lang="en-US" b="1" dirty="0"/>
          </a:p>
          <a:p>
            <a:r>
              <a:rPr lang="en-US" dirty="0"/>
              <a:t>Delayed duplicates create a huge confusion in the packet switching network. </a:t>
            </a:r>
            <a:r>
              <a:rPr lang="en-US" dirty="0" smtClean="0"/>
              <a:t/>
            </a:r>
            <a:br>
              <a:rPr lang="en-US" dirty="0" smtClean="0"/>
            </a:br>
            <a:r>
              <a:rPr lang="en-US" dirty="0" smtClean="0"/>
              <a:t>A </a:t>
            </a:r>
            <a:r>
              <a:rPr lang="en-US" dirty="0"/>
              <a:t>major challenge in packet switching network is to develop </a:t>
            </a:r>
            <a:r>
              <a:rPr lang="en-US" dirty="0" smtClean="0"/>
              <a:t/>
            </a:r>
            <a:br>
              <a:rPr lang="en-US" dirty="0" smtClean="0"/>
            </a:br>
            <a:r>
              <a:rPr lang="en-US" b="1" dirty="0" smtClean="0"/>
              <a:t>correct</a:t>
            </a:r>
            <a:r>
              <a:rPr lang="en-US" dirty="0" smtClean="0"/>
              <a:t> </a:t>
            </a:r>
            <a:r>
              <a:rPr lang="en-US" dirty="0"/>
              <a:t>or </a:t>
            </a:r>
            <a:r>
              <a:rPr lang="en-US" b="1" dirty="0"/>
              <a:t>at least acceptable</a:t>
            </a:r>
            <a:r>
              <a:rPr lang="en-US" dirty="0"/>
              <a:t> protocols for handling delayed </a:t>
            </a:r>
            <a:r>
              <a:rPr lang="en-US" dirty="0" smtClean="0"/>
              <a:t>duplicates.</a:t>
            </a:r>
            <a:endParaRPr lang="en-US" dirty="0"/>
          </a:p>
          <a:p>
            <a:endParaRPr lang="en-US" dirty="0" smtClean="0"/>
          </a:p>
          <a:p>
            <a:endParaRPr lang="en-US" dirty="0"/>
          </a:p>
        </p:txBody>
      </p:sp>
      <p:sp>
        <p:nvSpPr>
          <p:cNvPr id="3" name="Title 2">
            <a:extLst>
              <a:ext uri="{FF2B5EF4-FFF2-40B4-BE49-F238E27FC236}">
                <a16:creationId xmlns="" xmlns:a16="http://schemas.microsoft.com/office/drawing/2014/main" id="{EFFAAE35-ED9F-4B40-8123-1A0B5C7187B7}"/>
              </a:ext>
            </a:extLst>
          </p:cNvPr>
          <p:cNvSpPr>
            <a:spLocks noGrp="1"/>
          </p:cNvSpPr>
          <p:nvPr>
            <p:ph type="title"/>
          </p:nvPr>
        </p:nvSpPr>
        <p:spPr/>
        <p:txBody>
          <a:bodyPr/>
          <a:lstStyle/>
          <a:p>
            <a:r>
              <a:rPr lang="en-US" dirty="0"/>
              <a:t>Connection Establishment</a:t>
            </a:r>
          </a:p>
        </p:txBody>
      </p:sp>
      <p:sp>
        <p:nvSpPr>
          <p:cNvPr id="4" name="TextBox 3"/>
          <p:cNvSpPr txBox="1"/>
          <p:nvPr/>
        </p:nvSpPr>
        <p:spPr>
          <a:xfrm>
            <a:off x="214313" y="3929063"/>
            <a:ext cx="11695190" cy="2246769"/>
          </a:xfrm>
          <a:prstGeom prst="rect">
            <a:avLst/>
          </a:prstGeom>
          <a:noFill/>
        </p:spPr>
        <p:txBody>
          <a:bodyPr wrap="square" rtlCol="0">
            <a:spAutoFit/>
          </a:bodyPr>
          <a:lstStyle/>
          <a:p>
            <a:r>
              <a:rPr lang="en-US" sz="2000" dirty="0" smtClean="0"/>
              <a:t>So in order to ensure CORRECTNESS, some added modules need to be implemented which check whether or not some incoming connection is a duplicate or not. This may work however, it is at the cost of the performance/efficiency of the protocol since this computation and checking using the additional modules is basically an </a:t>
            </a:r>
            <a:r>
              <a:rPr lang="en-US" sz="2000" dirty="0" smtClean="0"/>
              <a:t>CONNECTION ESTABLISHMENT OVERHEAD</a:t>
            </a:r>
            <a:r>
              <a:rPr lang="en-US" sz="2000" dirty="0" smtClean="0"/>
              <a:t>, since we are not actually transferring any data here but just spending computational time in order to ESTABLISH A CONNECTION. </a:t>
            </a:r>
          </a:p>
          <a:p>
            <a:r>
              <a:rPr lang="en-US" sz="2000" dirty="0" smtClean="0"/>
              <a:t>Hence it is a tradeoff between correctness and performance. However even if we prefer performance as the driving factor, we need to ensure a certain degree of correctness in the implementation being adopted. </a:t>
            </a:r>
            <a:endParaRPr lang="en-US" sz="2000" dirty="0"/>
          </a:p>
        </p:txBody>
      </p:sp>
    </p:spTree>
    <p:extLst>
      <p:ext uri="{BB962C8B-B14F-4D97-AF65-F5344CB8AC3E}">
        <p14:creationId xmlns:p14="http://schemas.microsoft.com/office/powerpoint/2010/main" val="1839795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9E68F60-7E1A-D246-8411-A5BF8ACA6ABA}"/>
              </a:ext>
            </a:extLst>
          </p:cNvPr>
          <p:cNvSpPr>
            <a:spLocks noGrp="1"/>
          </p:cNvSpPr>
          <p:nvPr>
            <p:ph idx="1"/>
          </p:nvPr>
        </p:nvSpPr>
        <p:spPr>
          <a:xfrm>
            <a:off x="1" y="886262"/>
            <a:ext cx="12191999" cy="5943602"/>
          </a:xfrm>
        </p:spPr>
        <p:txBody>
          <a:bodyPr/>
          <a:lstStyle/>
          <a:p>
            <a:r>
              <a:rPr lang="en-US" b="1" dirty="0"/>
              <a:t>Solution 1: Use Throwaway Transport Address (Port Numbers</a:t>
            </a:r>
            <a:r>
              <a:rPr lang="en-US" b="1" dirty="0" smtClean="0"/>
              <a:t>)</a:t>
            </a:r>
          </a:p>
          <a:p>
            <a:pPr lvl="1"/>
            <a:r>
              <a:rPr lang="en-US" dirty="0" smtClean="0"/>
              <a:t>Do </a:t>
            </a:r>
            <a:r>
              <a:rPr lang="en-US" dirty="0"/>
              <a:t>not use a port number if it has been used once already – Delayed duplicate packets will never find their way to a transport process</a:t>
            </a:r>
          </a:p>
          <a:p>
            <a:pPr lvl="1"/>
            <a:r>
              <a:rPr lang="en-US" dirty="0"/>
              <a:t>Is this solution feasible? </a:t>
            </a:r>
            <a:endParaRPr lang="en-US" dirty="0" smtClean="0"/>
          </a:p>
          <a:p>
            <a:pPr marL="457200" lvl="1" indent="0">
              <a:buNone/>
            </a:pPr>
            <a:r>
              <a:rPr lang="en-US" sz="1800" dirty="0" smtClean="0"/>
              <a:t>So what can be done is that each application </a:t>
            </a:r>
            <a:r>
              <a:rPr lang="en-US" sz="1800" dirty="0" err="1" smtClean="0"/>
              <a:t>ka</a:t>
            </a:r>
            <a:r>
              <a:rPr lang="en-US" sz="1800" dirty="0" smtClean="0"/>
              <a:t> each connection will be like assigned to a particular port and after that this port will NOT be used, perhaps for a TIMEOUT amount of time. So if another request arrives with the same PORT NO. in its header per-se, that would mean it is a delayed duplicate and be rejected. </a:t>
            </a:r>
            <a:br>
              <a:rPr lang="en-US" sz="1800" dirty="0" smtClean="0"/>
            </a:br>
            <a:r>
              <a:rPr lang="en-US" sz="1800" dirty="0" smtClean="0"/>
              <a:t>The Solution is not FEASIBLE since we might not have that many ports </a:t>
            </a:r>
            <a:r>
              <a:rPr lang="en-US" sz="1800" dirty="0" err="1" smtClean="0"/>
              <a:t>ki</a:t>
            </a:r>
            <a:r>
              <a:rPr lang="en-US" sz="1800" dirty="0" smtClean="0"/>
              <a:t> we can do something like a use and throw of ports and still cater to all the connection requests of the APPLICATION LAYER.</a:t>
            </a:r>
            <a:endParaRPr lang="en-US" dirty="0"/>
          </a:p>
          <a:p>
            <a:r>
              <a:rPr lang="en-US" b="1" dirty="0"/>
              <a:t>Solution 2: Give each connection a unique identifier chosen by the initiating party and put in each segment</a:t>
            </a:r>
            <a:endParaRPr lang="en-US" dirty="0"/>
          </a:p>
          <a:p>
            <a:pPr lvl="1"/>
            <a:r>
              <a:rPr lang="en-US" dirty="0" smtClean="0"/>
              <a:t>Can </a:t>
            </a:r>
            <a:r>
              <a:rPr lang="en-US" dirty="0"/>
              <a:t>you see any problem in this approach? </a:t>
            </a:r>
            <a:endParaRPr lang="en-US" dirty="0" smtClean="0"/>
          </a:p>
          <a:p>
            <a:pPr marL="457200" lvl="1" indent="0">
              <a:buNone/>
            </a:pPr>
            <a:r>
              <a:rPr lang="en-US" sz="1800" dirty="0" smtClean="0"/>
              <a:t>Each time we need to make sure that we create a UNIQUE identifier and ALSO that this identifier is globally unique. </a:t>
            </a:r>
          </a:p>
          <a:p>
            <a:pPr marL="457200" lvl="1" indent="0">
              <a:buNone/>
            </a:pPr>
            <a:r>
              <a:rPr lang="en-US" sz="1800" dirty="0" smtClean="0"/>
              <a:t>The main implementation level problem in this is that there has to be some hardware construct such that even if a system crash occurs the subsequent identifiers which are created are not clashing in any sense with the identifiers which were created before the system crash occurred. HENCE this implementation </a:t>
            </a:r>
            <a:r>
              <a:rPr lang="en-US" sz="1800" dirty="0" smtClean="0"/>
              <a:t>can be implemented </a:t>
            </a:r>
            <a:r>
              <a:rPr lang="en-US" sz="1800" u="sng" dirty="0" smtClean="0"/>
              <a:t>using </a:t>
            </a:r>
            <a:r>
              <a:rPr lang="en-US" sz="1800" u="sng" dirty="0" smtClean="0"/>
              <a:t>the hardware triggers and </a:t>
            </a:r>
            <a:r>
              <a:rPr lang="en-US" sz="1800" u="sng" dirty="0" smtClean="0"/>
              <a:t>stuff, </a:t>
            </a:r>
            <a:r>
              <a:rPr lang="en-US" sz="1800" u="sng" dirty="0" smtClean="0"/>
              <a:t>has a decent amount of overhead</a:t>
            </a:r>
            <a:r>
              <a:rPr lang="en-US" sz="1800" dirty="0" smtClean="0"/>
              <a:t> which again is not really feasible</a:t>
            </a:r>
            <a:r>
              <a:rPr lang="en-US" sz="1600" dirty="0" smtClean="0"/>
              <a:t>.</a:t>
            </a:r>
            <a:endParaRPr lang="en-US" sz="1600" dirty="0"/>
          </a:p>
        </p:txBody>
      </p:sp>
      <p:sp>
        <p:nvSpPr>
          <p:cNvPr id="3" name="Title 2">
            <a:extLst>
              <a:ext uri="{FF2B5EF4-FFF2-40B4-BE49-F238E27FC236}">
                <a16:creationId xmlns="" xmlns:a16="http://schemas.microsoft.com/office/drawing/2014/main" id="{33619FD8-69EA-6644-99E3-AB6DF2CCAF80}"/>
              </a:ext>
            </a:extLst>
          </p:cNvPr>
          <p:cNvSpPr>
            <a:spLocks noGrp="1"/>
          </p:cNvSpPr>
          <p:nvPr>
            <p:ph type="title"/>
          </p:nvPr>
        </p:nvSpPr>
        <p:spPr/>
        <p:txBody>
          <a:bodyPr/>
          <a:lstStyle/>
          <a:p>
            <a:r>
              <a:rPr lang="en-US" dirty="0"/>
              <a:t>Connection Establishment – Handling Delayed Duplicates</a:t>
            </a:r>
          </a:p>
        </p:txBody>
      </p:sp>
    </p:spTree>
    <p:extLst>
      <p:ext uri="{BB962C8B-B14F-4D97-AF65-F5344CB8AC3E}">
        <p14:creationId xmlns:p14="http://schemas.microsoft.com/office/powerpoint/2010/main" val="26711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13236</TotalTime>
  <Words>5489</Words>
  <Application>Microsoft Office PowerPoint</Application>
  <PresentationFormat>Custom</PresentationFormat>
  <Paragraphs>794</Paragraphs>
  <Slides>74</Slides>
  <Notes>7</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CS 31006: Computer Networks – Transport Layer Services</vt:lpstr>
      <vt:lpstr>Protocol Stack Implementation in a Host</vt:lpstr>
      <vt:lpstr>How Application Data Passes Through Different Layers</vt:lpstr>
      <vt:lpstr>Transport Layer Services</vt:lpstr>
      <vt:lpstr>Connection Establishment</vt:lpstr>
      <vt:lpstr>Connection Establishment</vt:lpstr>
      <vt:lpstr>Connection Establishment</vt:lpstr>
      <vt:lpstr>Connection Establishment</vt:lpstr>
      <vt:lpstr>Connection Establishment – Handling Delayed Duplicates</vt:lpstr>
      <vt:lpstr>Connection Establishment – Handling Delayed Duplicates</vt:lpstr>
      <vt:lpstr>Connection Establishment – Handling Delayed Duplicates</vt:lpstr>
      <vt:lpstr>Sequence Number Adjustment</vt:lpstr>
      <vt:lpstr>Why Initial Sequence Number is Important </vt:lpstr>
      <vt:lpstr>What We Ideally Want? Or …</vt:lpstr>
      <vt:lpstr>What We Ideally Want? Either …</vt:lpstr>
      <vt:lpstr>Connection Establishment – Handling Delayed Duplicates</vt:lpstr>
      <vt:lpstr>How do We Ensure that Packet Sequence Numbers are  Out of the Forbidden Region</vt:lpstr>
      <vt:lpstr>Adjusting the Sending Rate based on Sequence Numbers</vt:lpstr>
      <vt:lpstr>Three Way Handshake</vt:lpstr>
      <vt:lpstr>Three Way Handshake – CONNECTION REQUEST is a Delayed Duplicate</vt:lpstr>
      <vt:lpstr>CONNECTION REQUEST and ACK both are Delayed Duplicates</vt:lpstr>
      <vt:lpstr>Connection Release – Asymmetric Release</vt:lpstr>
      <vt:lpstr>Connection Release – Symmetric Release</vt:lpstr>
      <vt:lpstr>The Two Army Problem</vt:lpstr>
      <vt:lpstr>Connection Release – Symmetric Release</vt:lpstr>
      <vt:lpstr>Connection Release – Symmetric Release –&gt;  Final ACK Lost</vt:lpstr>
      <vt:lpstr>Connection Release – Symmetric Release –&gt; Response Lost</vt:lpstr>
      <vt:lpstr>Connection Release – Response Lost and Subsequent DRs Lost</vt:lpstr>
      <vt:lpstr>Ensure Reliability at the Transport Layer</vt:lpstr>
      <vt:lpstr>Error Control and Flow Control </vt:lpstr>
      <vt:lpstr>Flow Control Algorithms</vt:lpstr>
      <vt:lpstr>Flow Control Algorithms</vt:lpstr>
      <vt:lpstr>Stop and Wait ARQ – Sender Implementation</vt:lpstr>
      <vt:lpstr>Stop and Wait ARQ – Receiver Implementation</vt:lpstr>
      <vt:lpstr>Problem with Stop and Wait</vt:lpstr>
      <vt:lpstr>Stop and Wait versus Sliding Window (Pipelined)</vt:lpstr>
      <vt:lpstr>Sliding Window Protocols</vt:lpstr>
      <vt:lpstr>Sliding Window Protocols – Sending Window and Receiving Window</vt:lpstr>
      <vt:lpstr>Sliding Window for a 3 bit Sequence Number</vt:lpstr>
      <vt:lpstr>Sliding Window Protocols in Noisy Channels</vt:lpstr>
      <vt:lpstr>Go Back N ARQ – Sender Window Control </vt:lpstr>
      <vt:lpstr>Go Back N ARQ</vt:lpstr>
      <vt:lpstr>Go Back N ARQ – Sender </vt:lpstr>
      <vt:lpstr>Go Back N ARQ – Receiver </vt:lpstr>
      <vt:lpstr>Go Back N ARQ – A Bound on Window Size</vt:lpstr>
      <vt:lpstr>Go Back N ARQ – A Bound on Window Size</vt:lpstr>
      <vt:lpstr>Go Back N ARQ – A Bound on Window Size</vt:lpstr>
      <vt:lpstr>Selective Repeat (SR) – Window Control </vt:lpstr>
      <vt:lpstr>Selective Repeat ARQ</vt:lpstr>
      <vt:lpstr>Selective Repeat – A Bound on Window Size</vt:lpstr>
      <vt:lpstr>Selective Repeat – A Bound on Window Size</vt:lpstr>
      <vt:lpstr>Selective Repeat – A Bound on Window Size</vt:lpstr>
      <vt:lpstr>Transport Layer Performances</vt:lpstr>
      <vt:lpstr>Bandwidth Delay Product (see copy)</vt:lpstr>
      <vt:lpstr>Bandwidth Delay Product – Implication on Window Size</vt:lpstr>
      <vt:lpstr>Implication of BDP on Protocol Design Choice</vt:lpstr>
      <vt:lpstr>Application - Transport Layer Interfacing  –  Sender Side </vt:lpstr>
      <vt:lpstr>Application Transport Interfacing – Sender Side </vt:lpstr>
      <vt:lpstr>Application Transport Interfacing – Receiver Side</vt:lpstr>
      <vt:lpstr>Application Transport Interfacing – Receiver Side (Alternate Implementation)</vt:lpstr>
      <vt:lpstr>Organizing Transport Buffer Pool for each application</vt:lpstr>
      <vt:lpstr>Organizing Transport Buffer Pool</vt:lpstr>
      <vt:lpstr>Dynamic Buffer Management for Window Based Flow Control</vt:lpstr>
      <vt:lpstr>Dynamic Buffer Management for Selective Repeat</vt:lpstr>
      <vt:lpstr>Congestion Control in the Network</vt:lpstr>
      <vt:lpstr>Congestion Control in the Network</vt:lpstr>
      <vt:lpstr>Congestion Control in the Network</vt:lpstr>
      <vt:lpstr>Network Congestion – Impact over Goodput and Delay</vt:lpstr>
      <vt:lpstr>Congestion Control and Fairness</vt:lpstr>
      <vt:lpstr>Max-Min Fairness – An Example</vt:lpstr>
      <vt:lpstr>AIMD – Efficient and Fair Operating Point for Congestion Control</vt:lpstr>
      <vt:lpstr>AIMD – Design Rationale (Two Flows Example)</vt:lpstr>
      <vt:lpstr>AIMD – Design Rationale (Two Flows Example)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Dell</cp:lastModifiedBy>
  <cp:revision>401</cp:revision>
  <dcterms:created xsi:type="dcterms:W3CDTF">2017-09-14T08:48:41Z</dcterms:created>
  <dcterms:modified xsi:type="dcterms:W3CDTF">2019-04-22T21:06:28Z</dcterms:modified>
</cp:coreProperties>
</file>